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1"/>
  </p:notesMasterIdLst>
  <p:sldIdLst>
    <p:sldId id="256" r:id="rId2"/>
    <p:sldId id="346" r:id="rId3"/>
    <p:sldId id="348" r:id="rId4"/>
    <p:sldId id="350" r:id="rId5"/>
    <p:sldId id="352" r:id="rId6"/>
    <p:sldId id="354" r:id="rId7"/>
    <p:sldId id="337" r:id="rId8"/>
    <p:sldId id="330" r:id="rId9"/>
    <p:sldId id="333" r:id="rId10"/>
    <p:sldId id="335" r:id="rId11"/>
    <p:sldId id="320" r:id="rId12"/>
    <p:sldId id="321" r:id="rId13"/>
    <p:sldId id="356" r:id="rId14"/>
    <p:sldId id="323" r:id="rId15"/>
    <p:sldId id="344" r:id="rId16"/>
    <p:sldId id="345" r:id="rId17"/>
    <p:sldId id="324" r:id="rId18"/>
    <p:sldId id="325" r:id="rId19"/>
    <p:sldId id="27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C0C0C0"/>
    <a:srgbClr val="0000CC"/>
    <a:srgbClr val="669900"/>
    <a:srgbClr val="FF00FF"/>
    <a:srgbClr val="FFFF00"/>
    <a:srgbClr val="FFFF99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70" autoAdjust="0"/>
  </p:normalViewPr>
  <p:slideViewPr>
    <p:cSldViewPr>
      <p:cViewPr varScale="1">
        <p:scale>
          <a:sx n="63" d="100"/>
          <a:sy n="63" d="100"/>
        </p:scale>
        <p:origin x="-154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ED8DF-6465-4DA5-BCE7-4A4BF3DF1936}" type="doc">
      <dgm:prSet loTypeId="urn:microsoft.com/office/officeart/2005/8/layout/cycle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302807-E657-4F13-8E3F-5ADAFF88066A}">
      <dgm:prSet phldrT="[Текст]"/>
      <dgm:spPr/>
      <dgm:t>
        <a:bodyPr/>
        <a:lstStyle/>
        <a:p>
          <a:r>
            <a:rPr lang="ru-RU" dirty="0" smtClean="0">
              <a:latin typeface="+mn-lt"/>
              <a:ea typeface="Verdana" pitchFamily="34" charset="0"/>
              <a:cs typeface="Verdana" pitchFamily="34" charset="0"/>
            </a:rPr>
            <a:t>Вычисление сил притяжения</a:t>
          </a:r>
          <a:endParaRPr lang="ru-RU" dirty="0">
            <a:latin typeface="+mn-lt"/>
            <a:ea typeface="Verdana" pitchFamily="34" charset="0"/>
            <a:cs typeface="Verdana" pitchFamily="34" charset="0"/>
          </a:endParaRPr>
        </a:p>
      </dgm:t>
    </dgm:pt>
    <dgm:pt modelId="{6AF5F9EA-29C2-4176-94E9-3A017F6A5594}" type="parTrans" cxnId="{317F955A-DD44-43B3-964E-D1439BBF365C}">
      <dgm:prSet/>
      <dgm:spPr/>
      <dgm:t>
        <a:bodyPr/>
        <a:lstStyle/>
        <a:p>
          <a:endParaRPr lang="ru-RU"/>
        </a:p>
      </dgm:t>
    </dgm:pt>
    <dgm:pt modelId="{52B2D093-5917-4F18-8CE2-8D8F81925645}" type="sibTrans" cxnId="{317F955A-DD44-43B3-964E-D1439BBF365C}">
      <dgm:prSet/>
      <dgm:spPr/>
      <dgm:t>
        <a:bodyPr/>
        <a:lstStyle/>
        <a:p>
          <a:endParaRPr lang="ru-RU"/>
        </a:p>
      </dgm:t>
    </dgm:pt>
    <dgm:pt modelId="{8DE514D5-7814-4556-9B55-EB8CB67AF4D2}">
      <dgm:prSet phldrT="[Текст]"/>
      <dgm:spPr/>
      <dgm:t>
        <a:bodyPr/>
        <a:lstStyle/>
        <a:p>
          <a:r>
            <a:rPr lang="ru-RU" dirty="0" smtClean="0">
              <a:latin typeface="+mj-lt"/>
              <a:ea typeface="Verdana" pitchFamily="34" charset="0"/>
              <a:cs typeface="Verdana" pitchFamily="34" charset="0"/>
            </a:rPr>
            <a:t>Вычисление векторов смещения вершин</a:t>
          </a:r>
          <a:endParaRPr lang="ru-RU" dirty="0">
            <a:latin typeface="+mj-lt"/>
            <a:ea typeface="Verdana" pitchFamily="34" charset="0"/>
            <a:cs typeface="Verdana" pitchFamily="34" charset="0"/>
          </a:endParaRPr>
        </a:p>
      </dgm:t>
    </dgm:pt>
    <dgm:pt modelId="{0416398B-4859-4069-9510-2BB30670C71C}" type="parTrans" cxnId="{1CB0CB45-A091-46C8-9F2D-E940A2D00187}">
      <dgm:prSet/>
      <dgm:spPr/>
      <dgm:t>
        <a:bodyPr/>
        <a:lstStyle/>
        <a:p>
          <a:endParaRPr lang="ru-RU"/>
        </a:p>
      </dgm:t>
    </dgm:pt>
    <dgm:pt modelId="{F25F3B0A-16DE-4757-9A7E-1C4075E39ABC}" type="sibTrans" cxnId="{1CB0CB45-A091-46C8-9F2D-E940A2D00187}">
      <dgm:prSet/>
      <dgm:spPr/>
      <dgm:t>
        <a:bodyPr/>
        <a:lstStyle/>
        <a:p>
          <a:endParaRPr lang="ru-RU"/>
        </a:p>
      </dgm:t>
    </dgm:pt>
    <dgm:pt modelId="{499F0AEA-D09E-45CA-AF4A-D6A4145EE525}">
      <dgm:prSet phldrT="[Текст]"/>
      <dgm:spPr/>
      <dgm:t>
        <a:bodyPr/>
        <a:lstStyle/>
        <a:p>
          <a:r>
            <a:rPr lang="ru-RU" dirty="0" smtClean="0">
              <a:latin typeface="+mj-lt"/>
              <a:ea typeface="Verdana" pitchFamily="34" charset="0"/>
              <a:cs typeface="Verdana" pitchFamily="34" charset="0"/>
            </a:rPr>
            <a:t>Сдвиг каждой вершины в направлении её вектора смещения</a:t>
          </a:r>
          <a:endParaRPr lang="ru-RU" dirty="0">
            <a:latin typeface="+mj-lt"/>
            <a:ea typeface="Verdana" pitchFamily="34" charset="0"/>
            <a:cs typeface="Verdana" pitchFamily="34" charset="0"/>
          </a:endParaRPr>
        </a:p>
      </dgm:t>
    </dgm:pt>
    <dgm:pt modelId="{182A19AB-BABB-48B1-8880-8BFE3B33F485}" type="parTrans" cxnId="{14C72F38-D626-4506-BBFE-94943300065A}">
      <dgm:prSet/>
      <dgm:spPr/>
      <dgm:t>
        <a:bodyPr/>
        <a:lstStyle/>
        <a:p>
          <a:endParaRPr lang="ru-RU"/>
        </a:p>
      </dgm:t>
    </dgm:pt>
    <dgm:pt modelId="{DEFFDCEE-8BB5-40D8-A555-3E9BD2991249}" type="sibTrans" cxnId="{14C72F38-D626-4506-BBFE-94943300065A}">
      <dgm:prSet/>
      <dgm:spPr/>
      <dgm:t>
        <a:bodyPr/>
        <a:lstStyle/>
        <a:p>
          <a:endParaRPr lang="ru-RU"/>
        </a:p>
      </dgm:t>
    </dgm:pt>
    <dgm:pt modelId="{FFD31718-49F5-4529-A78F-F9A02D44B92E}">
      <dgm:prSet phldrT="[Текст]"/>
      <dgm:spPr/>
      <dgm:t>
        <a:bodyPr/>
        <a:lstStyle/>
        <a:p>
          <a:r>
            <a:rPr lang="ru-RU" dirty="0" smtClean="0">
              <a:latin typeface="+mn-lt"/>
              <a:ea typeface="Verdana" pitchFamily="34" charset="0"/>
              <a:cs typeface="Verdana" pitchFamily="34" charset="0"/>
            </a:rPr>
            <a:t>Вычисление сил отталкивания</a:t>
          </a:r>
          <a:endParaRPr lang="ru-RU" dirty="0">
            <a:latin typeface="+mn-lt"/>
            <a:ea typeface="Verdana" pitchFamily="34" charset="0"/>
            <a:cs typeface="Verdana" pitchFamily="34" charset="0"/>
          </a:endParaRPr>
        </a:p>
      </dgm:t>
    </dgm:pt>
    <dgm:pt modelId="{3943025D-AFD8-46A8-8D3D-FB453F7E54F1}" type="parTrans" cxnId="{B40F0890-A806-45E9-8405-70FE4871C0BF}">
      <dgm:prSet/>
      <dgm:spPr/>
      <dgm:t>
        <a:bodyPr/>
        <a:lstStyle/>
        <a:p>
          <a:endParaRPr lang="ru-RU"/>
        </a:p>
      </dgm:t>
    </dgm:pt>
    <dgm:pt modelId="{100F948F-361C-446E-8D46-843799CE734C}" type="sibTrans" cxnId="{B40F0890-A806-45E9-8405-70FE4871C0BF}">
      <dgm:prSet/>
      <dgm:spPr/>
      <dgm:t>
        <a:bodyPr/>
        <a:lstStyle/>
        <a:p>
          <a:endParaRPr lang="ru-RU"/>
        </a:p>
      </dgm:t>
    </dgm:pt>
    <dgm:pt modelId="{1C3549D9-0174-43AF-BBF0-6E1AEEA63891}" type="pres">
      <dgm:prSet presAssocID="{3FFED8DF-6465-4DA5-BCE7-4A4BF3DF193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454F46-1A68-472C-AB06-5543A960D32E}" type="pres">
      <dgm:prSet presAssocID="{77302807-E657-4F13-8E3F-5ADAFF88066A}" presName="dummy" presStyleCnt="0"/>
      <dgm:spPr/>
    </dgm:pt>
    <dgm:pt modelId="{7BD1D83A-8524-46B2-8DC7-6FFBB9E4EFE1}" type="pres">
      <dgm:prSet presAssocID="{77302807-E657-4F13-8E3F-5ADAFF88066A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1B5DDE-2BE3-4821-9E4A-2E9D6648D941}" type="pres">
      <dgm:prSet presAssocID="{52B2D093-5917-4F18-8CE2-8D8F81925645}" presName="sibTrans" presStyleLbl="node1" presStyleIdx="0" presStyleCnt="4"/>
      <dgm:spPr/>
      <dgm:t>
        <a:bodyPr/>
        <a:lstStyle/>
        <a:p>
          <a:endParaRPr lang="ru-RU"/>
        </a:p>
      </dgm:t>
    </dgm:pt>
    <dgm:pt modelId="{B6D5E0F3-0F91-4CCD-9DCF-026BECEBBC8D}" type="pres">
      <dgm:prSet presAssocID="{8DE514D5-7814-4556-9B55-EB8CB67AF4D2}" presName="dummy" presStyleCnt="0"/>
      <dgm:spPr/>
    </dgm:pt>
    <dgm:pt modelId="{EC681C65-2B98-441E-9518-68FA6A9903E6}" type="pres">
      <dgm:prSet presAssocID="{8DE514D5-7814-4556-9B55-EB8CB67AF4D2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E88F16-46F0-45B7-8B70-2145C656EF9C}" type="pres">
      <dgm:prSet presAssocID="{F25F3B0A-16DE-4757-9A7E-1C4075E39ABC}" presName="sibTrans" presStyleLbl="node1" presStyleIdx="1" presStyleCnt="4"/>
      <dgm:spPr/>
      <dgm:t>
        <a:bodyPr/>
        <a:lstStyle/>
        <a:p>
          <a:endParaRPr lang="ru-RU"/>
        </a:p>
      </dgm:t>
    </dgm:pt>
    <dgm:pt modelId="{7F3C2813-78E9-4652-AE46-824DCDE4C7B1}" type="pres">
      <dgm:prSet presAssocID="{499F0AEA-D09E-45CA-AF4A-D6A4145EE525}" presName="dummy" presStyleCnt="0"/>
      <dgm:spPr/>
    </dgm:pt>
    <dgm:pt modelId="{8844742E-BBC7-4A11-A695-27E3D602C385}" type="pres">
      <dgm:prSet presAssocID="{499F0AEA-D09E-45CA-AF4A-D6A4145EE525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C6B83-6C68-4BA9-B803-2359EA17F527}" type="pres">
      <dgm:prSet presAssocID="{DEFFDCEE-8BB5-40D8-A555-3E9BD2991249}" presName="sibTrans" presStyleLbl="node1" presStyleIdx="2" presStyleCnt="4"/>
      <dgm:spPr/>
      <dgm:t>
        <a:bodyPr/>
        <a:lstStyle/>
        <a:p>
          <a:endParaRPr lang="ru-RU"/>
        </a:p>
      </dgm:t>
    </dgm:pt>
    <dgm:pt modelId="{E901BAAF-F00E-42D7-B3D4-FA1097E8EC4E}" type="pres">
      <dgm:prSet presAssocID="{FFD31718-49F5-4529-A78F-F9A02D44B92E}" presName="dummy" presStyleCnt="0"/>
      <dgm:spPr/>
    </dgm:pt>
    <dgm:pt modelId="{2C5EF2B7-C67D-49B3-92CB-6AC49D9F472D}" type="pres">
      <dgm:prSet presAssocID="{FFD31718-49F5-4529-A78F-F9A02D44B92E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F29497-3BFD-4ED6-908D-5C267730881F}" type="pres">
      <dgm:prSet presAssocID="{100F948F-361C-446E-8D46-843799CE734C}" presName="sibTrans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668F8B06-817B-42C4-A4A7-CCCEBA045863}" type="presOf" srcId="{52B2D093-5917-4F18-8CE2-8D8F81925645}" destId="{541B5DDE-2BE3-4821-9E4A-2E9D6648D941}" srcOrd="0" destOrd="0" presId="urn:microsoft.com/office/officeart/2005/8/layout/cycle1"/>
    <dgm:cxn modelId="{1CB0CB45-A091-46C8-9F2D-E940A2D00187}" srcId="{3FFED8DF-6465-4DA5-BCE7-4A4BF3DF1936}" destId="{8DE514D5-7814-4556-9B55-EB8CB67AF4D2}" srcOrd="1" destOrd="0" parTransId="{0416398B-4859-4069-9510-2BB30670C71C}" sibTransId="{F25F3B0A-16DE-4757-9A7E-1C4075E39ABC}"/>
    <dgm:cxn modelId="{FB5282AF-0318-4049-8527-C4AB39E1405F}" type="presOf" srcId="{DEFFDCEE-8BB5-40D8-A555-3E9BD2991249}" destId="{79FC6B83-6C68-4BA9-B803-2359EA17F527}" srcOrd="0" destOrd="0" presId="urn:microsoft.com/office/officeart/2005/8/layout/cycle1"/>
    <dgm:cxn modelId="{310942B4-62A7-4884-8AE2-1E65A8CDB997}" type="presOf" srcId="{F25F3B0A-16DE-4757-9A7E-1C4075E39ABC}" destId="{BBE88F16-46F0-45B7-8B70-2145C656EF9C}" srcOrd="0" destOrd="0" presId="urn:microsoft.com/office/officeart/2005/8/layout/cycle1"/>
    <dgm:cxn modelId="{B40F0890-A806-45E9-8405-70FE4871C0BF}" srcId="{3FFED8DF-6465-4DA5-BCE7-4A4BF3DF1936}" destId="{FFD31718-49F5-4529-A78F-F9A02D44B92E}" srcOrd="3" destOrd="0" parTransId="{3943025D-AFD8-46A8-8D3D-FB453F7E54F1}" sibTransId="{100F948F-361C-446E-8D46-843799CE734C}"/>
    <dgm:cxn modelId="{5A766A88-59F5-44C8-8DBF-5CD3C76CA690}" type="presOf" srcId="{100F948F-361C-446E-8D46-843799CE734C}" destId="{93F29497-3BFD-4ED6-908D-5C267730881F}" srcOrd="0" destOrd="0" presId="urn:microsoft.com/office/officeart/2005/8/layout/cycle1"/>
    <dgm:cxn modelId="{317F955A-DD44-43B3-964E-D1439BBF365C}" srcId="{3FFED8DF-6465-4DA5-BCE7-4A4BF3DF1936}" destId="{77302807-E657-4F13-8E3F-5ADAFF88066A}" srcOrd="0" destOrd="0" parTransId="{6AF5F9EA-29C2-4176-94E9-3A017F6A5594}" sibTransId="{52B2D093-5917-4F18-8CE2-8D8F81925645}"/>
    <dgm:cxn modelId="{0D927DB6-5370-442B-AB11-C9536694A24F}" type="presOf" srcId="{77302807-E657-4F13-8E3F-5ADAFF88066A}" destId="{7BD1D83A-8524-46B2-8DC7-6FFBB9E4EFE1}" srcOrd="0" destOrd="0" presId="urn:microsoft.com/office/officeart/2005/8/layout/cycle1"/>
    <dgm:cxn modelId="{F188D38B-1395-4744-A0AE-FF86816AA944}" type="presOf" srcId="{8DE514D5-7814-4556-9B55-EB8CB67AF4D2}" destId="{EC681C65-2B98-441E-9518-68FA6A9903E6}" srcOrd="0" destOrd="0" presId="urn:microsoft.com/office/officeart/2005/8/layout/cycle1"/>
    <dgm:cxn modelId="{6EBA2461-2045-455D-A22B-81863C855FE1}" type="presOf" srcId="{FFD31718-49F5-4529-A78F-F9A02D44B92E}" destId="{2C5EF2B7-C67D-49B3-92CB-6AC49D9F472D}" srcOrd="0" destOrd="0" presId="urn:microsoft.com/office/officeart/2005/8/layout/cycle1"/>
    <dgm:cxn modelId="{978B63EC-C72C-401B-AC62-5DF22D2FC998}" type="presOf" srcId="{499F0AEA-D09E-45CA-AF4A-D6A4145EE525}" destId="{8844742E-BBC7-4A11-A695-27E3D602C385}" srcOrd="0" destOrd="0" presId="urn:microsoft.com/office/officeart/2005/8/layout/cycle1"/>
    <dgm:cxn modelId="{14C72F38-D626-4506-BBFE-94943300065A}" srcId="{3FFED8DF-6465-4DA5-BCE7-4A4BF3DF1936}" destId="{499F0AEA-D09E-45CA-AF4A-D6A4145EE525}" srcOrd="2" destOrd="0" parTransId="{182A19AB-BABB-48B1-8880-8BFE3B33F485}" sibTransId="{DEFFDCEE-8BB5-40D8-A555-3E9BD2991249}"/>
    <dgm:cxn modelId="{F2C6D56A-ED6E-4E37-946E-5AB1270A0635}" type="presOf" srcId="{3FFED8DF-6465-4DA5-BCE7-4A4BF3DF1936}" destId="{1C3549D9-0174-43AF-BBF0-6E1AEEA63891}" srcOrd="0" destOrd="0" presId="urn:microsoft.com/office/officeart/2005/8/layout/cycle1"/>
    <dgm:cxn modelId="{A0777C2D-296C-4046-BDDF-9993FEAA9009}" type="presParOf" srcId="{1C3549D9-0174-43AF-BBF0-6E1AEEA63891}" destId="{C1454F46-1A68-472C-AB06-5543A960D32E}" srcOrd="0" destOrd="0" presId="urn:microsoft.com/office/officeart/2005/8/layout/cycle1"/>
    <dgm:cxn modelId="{FB33C405-A413-4467-B1F2-57CF0C87A952}" type="presParOf" srcId="{1C3549D9-0174-43AF-BBF0-6E1AEEA63891}" destId="{7BD1D83A-8524-46B2-8DC7-6FFBB9E4EFE1}" srcOrd="1" destOrd="0" presId="urn:microsoft.com/office/officeart/2005/8/layout/cycle1"/>
    <dgm:cxn modelId="{E52CB0FC-7543-4516-849A-5C8F478211FF}" type="presParOf" srcId="{1C3549D9-0174-43AF-BBF0-6E1AEEA63891}" destId="{541B5DDE-2BE3-4821-9E4A-2E9D6648D941}" srcOrd="2" destOrd="0" presId="urn:microsoft.com/office/officeart/2005/8/layout/cycle1"/>
    <dgm:cxn modelId="{2608C6BE-905C-4938-8CAA-86ED38C23E76}" type="presParOf" srcId="{1C3549D9-0174-43AF-BBF0-6E1AEEA63891}" destId="{B6D5E0F3-0F91-4CCD-9DCF-026BECEBBC8D}" srcOrd="3" destOrd="0" presId="urn:microsoft.com/office/officeart/2005/8/layout/cycle1"/>
    <dgm:cxn modelId="{14FF2753-338A-447E-B1D5-B4076CBAA544}" type="presParOf" srcId="{1C3549D9-0174-43AF-BBF0-6E1AEEA63891}" destId="{EC681C65-2B98-441E-9518-68FA6A9903E6}" srcOrd="4" destOrd="0" presId="urn:microsoft.com/office/officeart/2005/8/layout/cycle1"/>
    <dgm:cxn modelId="{5D8E3D33-8C65-4D09-9C49-91E84EA79C69}" type="presParOf" srcId="{1C3549D9-0174-43AF-BBF0-6E1AEEA63891}" destId="{BBE88F16-46F0-45B7-8B70-2145C656EF9C}" srcOrd="5" destOrd="0" presId="urn:microsoft.com/office/officeart/2005/8/layout/cycle1"/>
    <dgm:cxn modelId="{78301BF1-C598-4A39-9637-BEFBF7BC814C}" type="presParOf" srcId="{1C3549D9-0174-43AF-BBF0-6E1AEEA63891}" destId="{7F3C2813-78E9-4652-AE46-824DCDE4C7B1}" srcOrd="6" destOrd="0" presId="urn:microsoft.com/office/officeart/2005/8/layout/cycle1"/>
    <dgm:cxn modelId="{781B7A02-85EE-46AF-AD9E-1C5565F83309}" type="presParOf" srcId="{1C3549D9-0174-43AF-BBF0-6E1AEEA63891}" destId="{8844742E-BBC7-4A11-A695-27E3D602C385}" srcOrd="7" destOrd="0" presId="urn:microsoft.com/office/officeart/2005/8/layout/cycle1"/>
    <dgm:cxn modelId="{A13A32A9-0E3E-4606-9FA5-9613795D0E86}" type="presParOf" srcId="{1C3549D9-0174-43AF-BBF0-6E1AEEA63891}" destId="{79FC6B83-6C68-4BA9-B803-2359EA17F527}" srcOrd="8" destOrd="0" presId="urn:microsoft.com/office/officeart/2005/8/layout/cycle1"/>
    <dgm:cxn modelId="{9B166D80-A372-42F3-979F-D373DEDCA630}" type="presParOf" srcId="{1C3549D9-0174-43AF-BBF0-6E1AEEA63891}" destId="{E901BAAF-F00E-42D7-B3D4-FA1097E8EC4E}" srcOrd="9" destOrd="0" presId="urn:microsoft.com/office/officeart/2005/8/layout/cycle1"/>
    <dgm:cxn modelId="{F5D59D26-5150-41CA-9698-18624F32B5A9}" type="presParOf" srcId="{1C3549D9-0174-43AF-BBF0-6E1AEEA63891}" destId="{2C5EF2B7-C67D-49B3-92CB-6AC49D9F472D}" srcOrd="10" destOrd="0" presId="urn:microsoft.com/office/officeart/2005/8/layout/cycle1"/>
    <dgm:cxn modelId="{41025846-3955-43BF-991F-FF8836C88863}" type="presParOf" srcId="{1C3549D9-0174-43AF-BBF0-6E1AEEA63891}" destId="{93F29497-3BFD-4ED6-908D-5C267730881F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D1D83A-8524-46B2-8DC7-6FFBB9E4EFE1}">
      <dsp:nvSpPr>
        <dsp:cNvPr id="0" name=""/>
        <dsp:cNvSpPr/>
      </dsp:nvSpPr>
      <dsp:spPr>
        <a:xfrm>
          <a:off x="3842314" y="106239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n-lt"/>
              <a:ea typeface="Verdana" pitchFamily="34" charset="0"/>
              <a:cs typeface="Verdana" pitchFamily="34" charset="0"/>
            </a:rPr>
            <a:t>Вычисление сил притяжения</a:t>
          </a:r>
          <a:endParaRPr lang="ru-RU" sz="1900" kern="1200" dirty="0">
            <a:latin typeface="+mn-lt"/>
            <a:ea typeface="Verdana" pitchFamily="34" charset="0"/>
            <a:cs typeface="Verdana" pitchFamily="34" charset="0"/>
          </a:endParaRPr>
        </a:p>
      </dsp:txBody>
      <dsp:txXfrm>
        <a:off x="3842314" y="106239"/>
        <a:ext cx="1695047" cy="1695047"/>
      </dsp:txXfrm>
    </dsp:sp>
    <dsp:sp modelId="{541B5DDE-2BE3-4821-9E4A-2E9D6648D941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548693"/>
            <a:gd name="adj4" fmla="val 205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681C65-2B98-441E-9518-68FA6A9903E6}">
      <dsp:nvSpPr>
        <dsp:cNvPr id="0" name=""/>
        <dsp:cNvSpPr/>
      </dsp:nvSpPr>
      <dsp:spPr>
        <a:xfrm>
          <a:off x="3842314" y="2985058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j-lt"/>
              <a:ea typeface="Verdana" pitchFamily="34" charset="0"/>
              <a:cs typeface="Verdana" pitchFamily="34" charset="0"/>
            </a:rPr>
            <a:t>Вычисление векторов смещения вершин</a:t>
          </a:r>
          <a:endParaRPr lang="ru-RU" sz="1900" kern="1200" dirty="0">
            <a:latin typeface="+mj-lt"/>
            <a:ea typeface="Verdana" pitchFamily="34" charset="0"/>
            <a:cs typeface="Verdana" pitchFamily="34" charset="0"/>
          </a:endParaRPr>
        </a:p>
      </dsp:txBody>
      <dsp:txXfrm>
        <a:off x="3842314" y="2985058"/>
        <a:ext cx="1695047" cy="1695047"/>
      </dsp:txXfrm>
    </dsp:sp>
    <dsp:sp modelId="{BBE88F16-46F0-45B7-8B70-2145C656EF9C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5948693"/>
            <a:gd name="adj4" fmla="val 43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4742E-BBC7-4A11-A695-27E3D602C385}">
      <dsp:nvSpPr>
        <dsp:cNvPr id="0" name=""/>
        <dsp:cNvSpPr/>
      </dsp:nvSpPr>
      <dsp:spPr>
        <a:xfrm>
          <a:off x="963495" y="2985058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j-lt"/>
              <a:ea typeface="Verdana" pitchFamily="34" charset="0"/>
              <a:cs typeface="Verdana" pitchFamily="34" charset="0"/>
            </a:rPr>
            <a:t>Сдвиг каждой вершины в направлении её вектора смещения</a:t>
          </a:r>
          <a:endParaRPr lang="ru-RU" sz="1900" kern="1200" dirty="0">
            <a:latin typeface="+mj-lt"/>
            <a:ea typeface="Verdana" pitchFamily="34" charset="0"/>
            <a:cs typeface="Verdana" pitchFamily="34" charset="0"/>
          </a:endParaRPr>
        </a:p>
      </dsp:txBody>
      <dsp:txXfrm>
        <a:off x="963495" y="2985058"/>
        <a:ext cx="1695047" cy="1695047"/>
      </dsp:txXfrm>
    </dsp:sp>
    <dsp:sp modelId="{79FC6B83-6C68-4BA9-B803-2359EA17F527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11348693"/>
            <a:gd name="adj4" fmla="val 97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5EF2B7-C67D-49B3-92CB-6AC49D9F472D}">
      <dsp:nvSpPr>
        <dsp:cNvPr id="0" name=""/>
        <dsp:cNvSpPr/>
      </dsp:nvSpPr>
      <dsp:spPr>
        <a:xfrm>
          <a:off x="963495" y="106239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n-lt"/>
              <a:ea typeface="Verdana" pitchFamily="34" charset="0"/>
              <a:cs typeface="Verdana" pitchFamily="34" charset="0"/>
            </a:rPr>
            <a:t>Вычисление сил отталкивания</a:t>
          </a:r>
          <a:endParaRPr lang="ru-RU" sz="1900" kern="1200" dirty="0">
            <a:latin typeface="+mn-lt"/>
            <a:ea typeface="Verdana" pitchFamily="34" charset="0"/>
            <a:cs typeface="Verdana" pitchFamily="34" charset="0"/>
          </a:endParaRPr>
        </a:p>
      </dsp:txBody>
      <dsp:txXfrm>
        <a:off x="963495" y="106239"/>
        <a:ext cx="1695047" cy="1695047"/>
      </dsp:txXfrm>
    </dsp:sp>
    <dsp:sp modelId="{93F29497-3BFD-4ED6-908D-5C267730881F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16748693"/>
            <a:gd name="adj4" fmla="val 151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9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E50CE48-C53C-4B0F-8359-2709A98448F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9347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146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753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Multi-scale representation of the graph: a series of coarse graphs that approximate the original graph</a:t>
            </a:r>
            <a:endParaRPr lang="ru-RU" sz="1200" dirty="0" smtClean="0"/>
          </a:p>
          <a:p>
            <a:r>
              <a:rPr lang="ru-RU" sz="900" dirty="0" smtClean="0"/>
              <a:t>(</a:t>
            </a:r>
            <a:r>
              <a:rPr lang="en-US" sz="900" dirty="0" smtClean="0"/>
              <a:t>MS</a:t>
            </a:r>
            <a:r>
              <a:rPr lang="ru-RU" sz="900" dirty="0" smtClean="0"/>
              <a:t> представляет граф, как ряд грубых графов , </a:t>
            </a:r>
            <a:r>
              <a:rPr lang="ru-RU" sz="900" dirty="0" err="1" smtClean="0"/>
              <a:t>апроксемирующие</a:t>
            </a:r>
            <a:r>
              <a:rPr lang="ru-RU" sz="900" dirty="0" smtClean="0"/>
              <a:t> исходный граф)</a:t>
            </a:r>
            <a:endParaRPr lang="en-US" sz="900" dirty="0" smtClean="0"/>
          </a:p>
          <a:p>
            <a:r>
              <a:rPr lang="en-US" sz="1200" dirty="0" smtClean="0"/>
              <a:t>Layout of a coarser graph is used as an initial layout for the finer graph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(</a:t>
            </a:r>
            <a:r>
              <a:rPr lang="ru-RU" sz="800" dirty="0" smtClean="0"/>
              <a:t>Компоновка более грубого графа используется в качестве начального макета для более точного графика)</a:t>
            </a:r>
            <a:endParaRPr lang="en-US" sz="8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38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Сюда бы картинку. Вместо последнего обзаца.</a:t>
            </a:r>
            <a:r>
              <a:rPr lang="ru-RU" baseline="0" dirty="0" smtClean="0"/>
              <a:t> Его и так можно сказать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231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</p:grpSp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41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2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EA3A1-1332-4F89-8C66-D95158A25DA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5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970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970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7A5F3-42C0-4550-91D7-B5239DFE252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52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033D2-DD5A-4F9B-9CD0-F84BD98479F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47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-171450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41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09975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09975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D785D-DAEA-4088-AE0B-E1DD15F532D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63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132D-A06E-4715-B087-A0A32F89982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379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931A3-4F0A-455A-8EC1-DCE90B5EFA3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584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5E51-B253-4E84-9886-EE4C6CE1F1F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620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79CCA-4D1C-4370-910F-69277821646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155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2302D-52A0-478F-B0BF-05A80E0F979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44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E4167-5A75-463E-AFF2-B86E5B239E5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17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99E0C-46F9-4307-A680-209EB220C28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1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713AF-4CF5-4375-BFE8-27E0657AA97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092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65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395E07A-1929-4518-B477-DB553BA7AF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0033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32.png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31.png"/><Relationship Id="rId9" Type="http://schemas.openxmlformats.org/officeDocument/2006/relationships/oleObject" Target="../embeddings/oleObject2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niceGraph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381500"/>
            <a:ext cx="30972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341438"/>
            <a:ext cx="7772400" cy="1371600"/>
          </a:xfrm>
        </p:spPr>
        <p:txBody>
          <a:bodyPr/>
          <a:lstStyle/>
          <a:p>
            <a:pPr eaLnBrk="1" hangingPunct="1"/>
            <a:r>
              <a:rPr lang="en-US" sz="3400" dirty="0" smtClean="0"/>
              <a:t>Algorithms for drawing large graphs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1166813"/>
          </a:xfrm>
        </p:spPr>
        <p:txBody>
          <a:bodyPr/>
          <a:lstStyle/>
          <a:p>
            <a:pPr eaLnBrk="1" hangingPunct="1"/>
            <a:r>
              <a:rPr lang="ru-RU" dirty="0" smtClean="0">
                <a:solidFill>
                  <a:srgbClr val="CC3300"/>
                </a:solidFill>
              </a:rPr>
              <a:t>85м3</a:t>
            </a:r>
            <a:endParaRPr lang="en-US" dirty="0" smtClean="0">
              <a:solidFill>
                <a:srgbClr val="CC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5A29F-5E99-43A1-B505-9B1E7F1DD8BC}" type="slidenum">
              <a:rPr lang="he-IL"/>
              <a:pPr/>
              <a:t>10</a:t>
            </a:fld>
            <a:endParaRPr lang="en-US" dirty="0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Оценки алгоритмов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3311525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sz="2300" dirty="0"/>
              <a:t>Force directed </a:t>
            </a:r>
            <a:r>
              <a:rPr lang="en-US" sz="2300" dirty="0" smtClean="0"/>
              <a:t>method </a:t>
            </a:r>
            <a:r>
              <a:rPr lang="en-US" sz="2300" dirty="0" smtClean="0"/>
              <a:t>and </a:t>
            </a:r>
            <a:r>
              <a:rPr lang="en-US" sz="2300" dirty="0" smtClean="0">
                <a:solidFill>
                  <a:schemeClr val="folHlink"/>
                </a:solidFill>
              </a:rPr>
              <a:t>big graphs</a:t>
            </a:r>
            <a:endParaRPr lang="en-US" sz="2300" dirty="0">
              <a:solidFill>
                <a:schemeClr val="folHlink"/>
              </a:solidFill>
            </a:endParaRPr>
          </a:p>
          <a:p>
            <a:pPr marL="457200" indent="-457200">
              <a:lnSpc>
                <a:spcPct val="9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sz="2300" dirty="0">
                <a:solidFill>
                  <a:schemeClr val="folHlink"/>
                </a:solidFill>
              </a:rPr>
              <a:t>Multi-scale </a:t>
            </a:r>
            <a:r>
              <a:rPr lang="en-US" sz="2300" dirty="0" smtClean="0"/>
              <a:t>acceleration of </a:t>
            </a:r>
            <a:r>
              <a:rPr lang="en-US" sz="2300" dirty="0"/>
              <a:t>force directed </a:t>
            </a:r>
            <a:r>
              <a:rPr lang="en-US" sz="2300" dirty="0" smtClean="0"/>
              <a:t>method</a:t>
            </a:r>
            <a:endParaRPr lang="en-US" sz="2300" dirty="0"/>
          </a:p>
          <a:p>
            <a:pPr marL="457200" indent="-457200">
              <a:lnSpc>
                <a:spcPct val="9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sz="2300" dirty="0" smtClean="0">
                <a:solidFill>
                  <a:schemeClr val="folHlink"/>
                </a:solidFill>
              </a:rPr>
              <a:t>Hall</a:t>
            </a:r>
            <a:r>
              <a:rPr lang="en-US" sz="2300" dirty="0" smtClean="0"/>
              <a:t>’s </a:t>
            </a:r>
            <a:r>
              <a:rPr lang="en-US" sz="2300" dirty="0"/>
              <a:t>graph drawing </a:t>
            </a:r>
            <a:r>
              <a:rPr lang="en-US" sz="2300" dirty="0" smtClean="0"/>
              <a:t>method 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>(a particular force-directed </a:t>
            </a:r>
            <a:r>
              <a:rPr lang="en-US" sz="2300" dirty="0" smtClean="0"/>
              <a:t>method)</a:t>
            </a:r>
            <a:endParaRPr lang="en-US" sz="2300" dirty="0"/>
          </a:p>
          <a:p>
            <a:pPr marL="457200" indent="-457200">
              <a:lnSpc>
                <a:spcPct val="9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sz="2300" dirty="0">
                <a:solidFill>
                  <a:schemeClr val="folHlink"/>
                </a:solidFill>
              </a:rPr>
              <a:t>ACE: </a:t>
            </a:r>
            <a:r>
              <a:rPr lang="en-US" sz="2300" dirty="0"/>
              <a:t>a multi-scale acceleration of Hall’s </a:t>
            </a:r>
            <a:r>
              <a:rPr lang="en-US" sz="2300" dirty="0" smtClean="0"/>
              <a:t>method</a:t>
            </a:r>
            <a:endParaRPr lang="en-US" sz="2300" dirty="0"/>
          </a:p>
          <a:p>
            <a:pPr marL="457200" indent="-457200">
              <a:lnSpc>
                <a:spcPct val="90000"/>
              </a:lnSpc>
              <a:buSzTx/>
              <a:buFont typeface="Wingdings" panose="05000000000000000000" pitchFamily="2" charset="2"/>
              <a:buAutoNum type="arabicPeriod"/>
            </a:pPr>
            <a:r>
              <a:rPr lang="en-US" sz="2300" dirty="0">
                <a:solidFill>
                  <a:schemeClr val="folHlink"/>
                </a:solidFill>
              </a:rPr>
              <a:t>High dimensional embedding: </a:t>
            </a:r>
            <a:r>
              <a:rPr lang="en-US" sz="2300" dirty="0"/>
              <a:t>a new approach to graph </a:t>
            </a:r>
            <a:r>
              <a:rPr lang="en-US" sz="2300" dirty="0" smtClean="0"/>
              <a:t>drawing</a:t>
            </a:r>
            <a:endParaRPr lang="en-US" sz="2300" dirty="0"/>
          </a:p>
        </p:txBody>
      </p:sp>
      <p:grpSp>
        <p:nvGrpSpPr>
          <p:cNvPr id="145438" name="Group 30"/>
          <p:cNvGrpSpPr>
            <a:grpSpLocks/>
          </p:cNvGrpSpPr>
          <p:nvPr/>
        </p:nvGrpSpPr>
        <p:grpSpPr bwMode="auto">
          <a:xfrm>
            <a:off x="684213" y="4832350"/>
            <a:ext cx="2592387" cy="457200"/>
            <a:chOff x="431" y="3317"/>
            <a:chExt cx="1633" cy="288"/>
          </a:xfrm>
        </p:grpSpPr>
        <p:sp>
          <p:nvSpPr>
            <p:cNvPr id="145439" name="Rectangle 31"/>
            <p:cNvSpPr>
              <a:spLocks noChangeArrowheads="1"/>
            </p:cNvSpPr>
            <p:nvPr/>
          </p:nvSpPr>
          <p:spPr bwMode="auto">
            <a:xfrm>
              <a:off x="431" y="3385"/>
              <a:ext cx="1633" cy="1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612" y="3317"/>
              <a:ext cx="12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54145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>
                  <a:latin typeface="Times" panose="02020603050405020304" pitchFamily="18" charset="0"/>
                </a:rPr>
                <a:t>Force directed</a:t>
              </a:r>
            </a:p>
          </p:txBody>
        </p:sp>
      </p:grpSp>
      <p:grpSp>
        <p:nvGrpSpPr>
          <p:cNvPr id="145441" name="Group 33"/>
          <p:cNvGrpSpPr>
            <a:grpSpLocks/>
          </p:cNvGrpSpPr>
          <p:nvPr/>
        </p:nvGrpSpPr>
        <p:grpSpPr bwMode="auto">
          <a:xfrm>
            <a:off x="3276600" y="4508500"/>
            <a:ext cx="2232025" cy="457200"/>
            <a:chOff x="2041" y="3324"/>
            <a:chExt cx="1406" cy="288"/>
          </a:xfrm>
        </p:grpSpPr>
        <p:sp>
          <p:nvSpPr>
            <p:cNvPr id="145442" name="Rectangle 34"/>
            <p:cNvSpPr>
              <a:spLocks noChangeArrowheads="1"/>
            </p:cNvSpPr>
            <p:nvPr/>
          </p:nvSpPr>
          <p:spPr bwMode="auto">
            <a:xfrm>
              <a:off x="2041" y="3385"/>
              <a:ext cx="1406" cy="181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154" y="3324"/>
              <a:ext cx="11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54145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>
                  <a:latin typeface="Times" panose="02020603050405020304" pitchFamily="18" charset="0"/>
                </a:rPr>
                <a:t>Hall</a:t>
              </a:r>
            </a:p>
          </p:txBody>
        </p:sp>
      </p:grpSp>
      <p:grpSp>
        <p:nvGrpSpPr>
          <p:cNvPr id="145444" name="Group 36"/>
          <p:cNvGrpSpPr>
            <a:grpSpLocks/>
          </p:cNvGrpSpPr>
          <p:nvPr/>
        </p:nvGrpSpPr>
        <p:grpSpPr bwMode="auto">
          <a:xfrm>
            <a:off x="5472113" y="4843463"/>
            <a:ext cx="2232025" cy="457200"/>
            <a:chOff x="3447" y="3324"/>
            <a:chExt cx="1406" cy="288"/>
          </a:xfrm>
        </p:grpSpPr>
        <p:sp>
          <p:nvSpPr>
            <p:cNvPr id="145445" name="Rectangle 37"/>
            <p:cNvSpPr>
              <a:spLocks noChangeArrowheads="1"/>
            </p:cNvSpPr>
            <p:nvPr/>
          </p:nvSpPr>
          <p:spPr bwMode="auto">
            <a:xfrm>
              <a:off x="3447" y="3385"/>
              <a:ext cx="1406" cy="18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5446" name="Text Box 38"/>
            <p:cNvSpPr txBox="1">
              <a:spLocks noChangeArrowheads="1"/>
            </p:cNvSpPr>
            <p:nvPr/>
          </p:nvSpPr>
          <p:spPr bwMode="auto">
            <a:xfrm>
              <a:off x="3515" y="3324"/>
              <a:ext cx="11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54145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>
                  <a:latin typeface="Times" panose="02020603050405020304" pitchFamily="18" charset="0"/>
                </a:rPr>
                <a:t>ACE</a:t>
              </a:r>
            </a:p>
          </p:txBody>
        </p:sp>
      </p:grpSp>
      <p:grpSp>
        <p:nvGrpSpPr>
          <p:cNvPr id="145452" name="Group 44"/>
          <p:cNvGrpSpPr>
            <a:grpSpLocks/>
          </p:cNvGrpSpPr>
          <p:nvPr/>
        </p:nvGrpSpPr>
        <p:grpSpPr bwMode="auto">
          <a:xfrm>
            <a:off x="576263" y="5373688"/>
            <a:ext cx="8280400" cy="1006475"/>
            <a:chOff x="363" y="3385"/>
            <a:chExt cx="5216" cy="634"/>
          </a:xfrm>
        </p:grpSpPr>
        <p:grpSp>
          <p:nvGrpSpPr>
            <p:cNvPr id="145421" name="Group 13"/>
            <p:cNvGrpSpPr>
              <a:grpSpLocks/>
            </p:cNvGrpSpPr>
            <p:nvPr/>
          </p:nvGrpSpPr>
          <p:grpSpPr bwMode="auto">
            <a:xfrm>
              <a:off x="363" y="3385"/>
              <a:ext cx="5216" cy="452"/>
              <a:chOff x="363" y="3379"/>
              <a:chExt cx="5216" cy="452"/>
            </a:xfrm>
          </p:grpSpPr>
          <p:sp>
            <p:nvSpPr>
              <p:cNvPr id="145422" name="Line 14"/>
              <p:cNvSpPr>
                <a:spLocks noChangeShapeType="1"/>
              </p:cNvSpPr>
              <p:nvPr/>
            </p:nvSpPr>
            <p:spPr bwMode="auto">
              <a:xfrm>
                <a:off x="431" y="3492"/>
                <a:ext cx="5148" cy="6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3" name="Line 15"/>
              <p:cNvSpPr>
                <a:spLocks noChangeShapeType="1"/>
              </p:cNvSpPr>
              <p:nvPr/>
            </p:nvSpPr>
            <p:spPr bwMode="auto">
              <a:xfrm>
                <a:off x="612" y="3379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4" name="Line 16"/>
              <p:cNvSpPr>
                <a:spLocks noChangeShapeType="1"/>
              </p:cNvSpPr>
              <p:nvPr/>
            </p:nvSpPr>
            <p:spPr bwMode="auto">
              <a:xfrm>
                <a:off x="1292" y="3385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5" name="Line 17"/>
              <p:cNvSpPr>
                <a:spLocks noChangeShapeType="1"/>
              </p:cNvSpPr>
              <p:nvPr/>
            </p:nvSpPr>
            <p:spPr bwMode="auto">
              <a:xfrm>
                <a:off x="1973" y="3385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6" name="Line 18"/>
              <p:cNvSpPr>
                <a:spLocks noChangeShapeType="1"/>
              </p:cNvSpPr>
              <p:nvPr/>
            </p:nvSpPr>
            <p:spPr bwMode="auto">
              <a:xfrm>
                <a:off x="2653" y="3385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7" name="Line 19"/>
              <p:cNvSpPr>
                <a:spLocks noChangeShapeType="1"/>
              </p:cNvSpPr>
              <p:nvPr/>
            </p:nvSpPr>
            <p:spPr bwMode="auto">
              <a:xfrm>
                <a:off x="3334" y="3391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8" name="Line 20"/>
              <p:cNvSpPr>
                <a:spLocks noChangeShapeType="1"/>
              </p:cNvSpPr>
              <p:nvPr/>
            </p:nvSpPr>
            <p:spPr bwMode="auto">
              <a:xfrm>
                <a:off x="4014" y="3391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29" name="Line 21"/>
              <p:cNvSpPr>
                <a:spLocks noChangeShapeType="1"/>
              </p:cNvSpPr>
              <p:nvPr/>
            </p:nvSpPr>
            <p:spPr bwMode="auto">
              <a:xfrm>
                <a:off x="4694" y="3391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30" name="Line 22"/>
              <p:cNvSpPr>
                <a:spLocks noChangeShapeType="1"/>
              </p:cNvSpPr>
              <p:nvPr/>
            </p:nvSpPr>
            <p:spPr bwMode="auto">
              <a:xfrm>
                <a:off x="5420" y="3391"/>
                <a:ext cx="0" cy="19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45431" name="Text Box 23"/>
              <p:cNvSpPr txBox="1">
                <a:spLocks noChangeArrowheads="1"/>
              </p:cNvSpPr>
              <p:nvPr/>
            </p:nvSpPr>
            <p:spPr bwMode="auto">
              <a:xfrm>
                <a:off x="363" y="3528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0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2" name="Text Box 24"/>
              <p:cNvSpPr txBox="1">
                <a:spLocks noChangeArrowheads="1"/>
              </p:cNvSpPr>
              <p:nvPr/>
            </p:nvSpPr>
            <p:spPr bwMode="auto">
              <a:xfrm>
                <a:off x="1043" y="3528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1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3" name="Text Box 25"/>
              <p:cNvSpPr txBox="1">
                <a:spLocks noChangeArrowheads="1"/>
              </p:cNvSpPr>
              <p:nvPr/>
            </p:nvSpPr>
            <p:spPr bwMode="auto">
              <a:xfrm>
                <a:off x="1723" y="3543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2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4" name="Text Box 26"/>
              <p:cNvSpPr txBox="1">
                <a:spLocks noChangeArrowheads="1"/>
              </p:cNvSpPr>
              <p:nvPr/>
            </p:nvSpPr>
            <p:spPr bwMode="auto">
              <a:xfrm>
                <a:off x="2404" y="3543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3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5" name="Text Box 27"/>
              <p:cNvSpPr txBox="1">
                <a:spLocks noChangeArrowheads="1"/>
              </p:cNvSpPr>
              <p:nvPr/>
            </p:nvSpPr>
            <p:spPr bwMode="auto">
              <a:xfrm>
                <a:off x="3084" y="3543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4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6" name="Text Box 28"/>
              <p:cNvSpPr txBox="1">
                <a:spLocks noChangeArrowheads="1"/>
              </p:cNvSpPr>
              <p:nvPr/>
            </p:nvSpPr>
            <p:spPr bwMode="auto">
              <a:xfrm>
                <a:off x="3764" y="3543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5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45437" name="Text Box 29"/>
              <p:cNvSpPr txBox="1">
                <a:spLocks noChangeArrowheads="1"/>
              </p:cNvSpPr>
              <p:nvPr/>
            </p:nvSpPr>
            <p:spPr bwMode="auto">
              <a:xfrm>
                <a:off x="4445" y="3543"/>
                <a:ext cx="49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354145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>
                    <a:latin typeface="Times" panose="02020603050405020304" pitchFamily="18" charset="0"/>
                  </a:rPr>
                  <a:t>10</a:t>
                </a:r>
                <a:r>
                  <a:rPr lang="en-US" sz="2400" baseline="30000">
                    <a:latin typeface="Times" panose="02020603050405020304" pitchFamily="18" charset="0"/>
                  </a:rPr>
                  <a:t>6</a:t>
                </a:r>
                <a:endParaRPr 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45451" name="Text Box 43"/>
            <p:cNvSpPr txBox="1">
              <a:spLocks noChangeArrowheads="1"/>
            </p:cNvSpPr>
            <p:nvPr/>
          </p:nvSpPr>
          <p:spPr bwMode="auto">
            <a:xfrm>
              <a:off x="1202" y="3748"/>
              <a:ext cx="390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sz="2200" dirty="0" smtClean="0">
                  <a:solidFill>
                    <a:srgbClr val="669900"/>
                  </a:solidFill>
                </a:rPr>
                <a:t>Количество узлов </a:t>
              </a:r>
              <a:r>
                <a:rPr lang="ru-RU" sz="2200" dirty="0" smtClean="0">
                  <a:solidFill>
                    <a:srgbClr val="669900"/>
                  </a:solidFill>
                </a:rPr>
                <a:t>в </a:t>
              </a:r>
              <a:r>
                <a:rPr lang="ru-RU" sz="2200" dirty="0" smtClean="0">
                  <a:solidFill>
                    <a:srgbClr val="669900"/>
                  </a:solidFill>
                </a:rPr>
                <a:t>минуту</a:t>
              </a:r>
              <a:endParaRPr lang="en-US" sz="2200" dirty="0">
                <a:solidFill>
                  <a:srgbClr val="669900"/>
                </a:solidFill>
              </a:endParaRPr>
            </a:p>
          </p:txBody>
        </p:sp>
      </p:grpSp>
      <p:grpSp>
        <p:nvGrpSpPr>
          <p:cNvPr id="145456" name="Group 48"/>
          <p:cNvGrpSpPr>
            <a:grpSpLocks/>
          </p:cNvGrpSpPr>
          <p:nvPr/>
        </p:nvGrpSpPr>
        <p:grpSpPr bwMode="auto">
          <a:xfrm>
            <a:off x="3276600" y="4843463"/>
            <a:ext cx="2232025" cy="457200"/>
            <a:chOff x="2041" y="3324"/>
            <a:chExt cx="1406" cy="288"/>
          </a:xfrm>
        </p:grpSpPr>
        <p:sp>
          <p:nvSpPr>
            <p:cNvPr id="145457" name="Rectangle 49"/>
            <p:cNvSpPr>
              <a:spLocks noChangeArrowheads="1"/>
            </p:cNvSpPr>
            <p:nvPr/>
          </p:nvSpPr>
          <p:spPr bwMode="auto">
            <a:xfrm>
              <a:off x="2041" y="3385"/>
              <a:ext cx="1406" cy="18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5458" name="Text Box 50"/>
            <p:cNvSpPr txBox="1">
              <a:spLocks noChangeArrowheads="1"/>
            </p:cNvSpPr>
            <p:nvPr/>
          </p:nvSpPr>
          <p:spPr bwMode="auto">
            <a:xfrm>
              <a:off x="2154" y="3324"/>
              <a:ext cx="11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54145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Multi-scale</a:t>
              </a:r>
            </a:p>
          </p:txBody>
        </p:sp>
      </p:grpSp>
      <p:grpSp>
        <p:nvGrpSpPr>
          <p:cNvPr id="145462" name="Group 54"/>
          <p:cNvGrpSpPr>
            <a:grpSpLocks/>
          </p:cNvGrpSpPr>
          <p:nvPr/>
        </p:nvGrpSpPr>
        <p:grpSpPr bwMode="auto">
          <a:xfrm>
            <a:off x="5435600" y="4575175"/>
            <a:ext cx="2303463" cy="366713"/>
            <a:chOff x="3606" y="2791"/>
            <a:chExt cx="1451" cy="231"/>
          </a:xfrm>
        </p:grpSpPr>
        <p:sp>
          <p:nvSpPr>
            <p:cNvPr id="145460" name="Rectangle 52"/>
            <p:cNvSpPr>
              <a:spLocks noChangeArrowheads="1"/>
            </p:cNvSpPr>
            <p:nvPr/>
          </p:nvSpPr>
          <p:spPr bwMode="auto">
            <a:xfrm>
              <a:off x="3651" y="2815"/>
              <a:ext cx="1406" cy="181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5461" name="Text Box 53"/>
            <p:cNvSpPr txBox="1">
              <a:spLocks noChangeArrowheads="1"/>
            </p:cNvSpPr>
            <p:nvPr/>
          </p:nvSpPr>
          <p:spPr bwMode="auto">
            <a:xfrm>
              <a:off x="3606" y="2791"/>
              <a:ext cx="14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54145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cs typeface="Times New Roman" panose="02020603050405020304" pitchFamily="18" charset="0"/>
                </a:rPr>
                <a:t>High 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8424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5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5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5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5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5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5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5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5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5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Эксперименты, проблемы 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736"/>
            <a:ext cx="4038600" cy="4530725"/>
          </a:xfrm>
        </p:spPr>
        <p:txBody>
          <a:bodyPr/>
          <a:lstStyle/>
          <a:p>
            <a:pPr eaLnBrk="1" hangingPunct="1"/>
            <a:r>
              <a:rPr lang="ru-RU" dirty="0" smtClean="0"/>
              <a:t>Граф 100х100</a:t>
            </a:r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AF2B18-5BCC-452A-A7B8-D4C6B2DE0D82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sz="1000" smtClean="0">
              <a:latin typeface="Verdana" panose="020B0604030504040204" pitchFamily="34" charset="0"/>
            </a:endParaRPr>
          </a:p>
        </p:txBody>
      </p:sp>
      <p:pic>
        <p:nvPicPr>
          <p:cNvPr id="1126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450975"/>
            <a:ext cx="686435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Многоуровневый подход, описание 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4824883"/>
          </a:xfrm>
        </p:spPr>
        <p:txBody>
          <a:bodyPr/>
          <a:lstStyle/>
          <a:p>
            <a:r>
              <a:rPr lang="ru-RU" sz="1600" dirty="0"/>
              <a:t>Суть алгоритма состоит в том, что в несколько этапов путём отождествления некоторой группы вершин одной вершине нового графа и дальнейших расчётах на меньшем графе получить результат для исходного графа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/>
              <a:t>Основными моментами в многоуровневом алгоритме стоит отметить: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400" dirty="0" smtClean="0"/>
              <a:t>Редукцию графа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400" dirty="0" smtClean="0"/>
              <a:t>Расчет позиций редуцированного графа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400" dirty="0" smtClean="0"/>
              <a:t>Восстановление исходного графа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400" dirty="0" smtClean="0"/>
              <a:t>Локальное уточнение восстановленных групп </a:t>
            </a:r>
            <a:r>
              <a:rPr lang="ru-RU" sz="1400" dirty="0" smtClean="0"/>
              <a:t>вершин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ru-RU" sz="1400" dirty="0" smtClean="0"/>
          </a:p>
          <a:p>
            <a:r>
              <a:rPr lang="ru-RU" sz="1600" dirty="0" smtClean="0"/>
              <a:t>Немало </a:t>
            </a:r>
            <a:r>
              <a:rPr lang="ru-RU" sz="1600" dirty="0"/>
              <a:t>важной особенностью является глубина сжатия и число итераций на каждом этапе. Так же можно производить несколько итераций многоуровневой схемы, что позволяет  за счёт меньшего числа локальных итераций </a:t>
            </a:r>
            <a:r>
              <a:rPr lang="en-US" sz="1600" dirty="0"/>
              <a:t>FD</a:t>
            </a:r>
            <a:r>
              <a:rPr lang="ru-RU" sz="1600" dirty="0"/>
              <a:t> увеличить производительность алгоритма в разы.</a:t>
            </a:r>
          </a:p>
          <a:p>
            <a:pPr eaLnBrk="1" hangingPunct="1"/>
            <a:endParaRPr lang="ru-RU" sz="14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6C0276-98FC-4DE2-AC63-639B9425FE35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363272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Основные компоненты</a:t>
            </a:r>
          </a:p>
          <a:p>
            <a:endParaRPr lang="ru-RU" dirty="0" smtClean="0"/>
          </a:p>
          <a:p>
            <a:r>
              <a:rPr lang="ru-RU" dirty="0" err="1" smtClean="0"/>
              <a:t>Парсер</a:t>
            </a:r>
            <a:r>
              <a:rPr lang="ru-RU" dirty="0" smtClean="0"/>
              <a:t>, </a:t>
            </a:r>
            <a:r>
              <a:rPr lang="ru-RU" dirty="0"/>
              <a:t>преобразующий данные </a:t>
            </a:r>
            <a:r>
              <a:rPr lang="ru-RU" dirty="0" smtClean="0"/>
              <a:t>из ф</a:t>
            </a:r>
            <a:r>
              <a:rPr lang="ru-RU" dirty="0" smtClean="0"/>
              <a:t>айл</a:t>
            </a:r>
            <a:r>
              <a:rPr lang="ru-RU" dirty="0" smtClean="0"/>
              <a:t> </a:t>
            </a:r>
            <a:r>
              <a:rPr lang="ru-RU" dirty="0"/>
              <a:t>формата </a:t>
            </a:r>
            <a:r>
              <a:rPr lang="en-US" dirty="0" err="1"/>
              <a:t>mtx</a:t>
            </a:r>
            <a:r>
              <a:rPr lang="en-US" dirty="0"/>
              <a:t> </a:t>
            </a:r>
            <a:r>
              <a:rPr lang="ru-RU" dirty="0"/>
              <a:t>в формат </a:t>
            </a:r>
            <a:r>
              <a:rPr lang="en-US" dirty="0" smtClean="0"/>
              <a:t>CRS</a:t>
            </a:r>
            <a:endParaRPr lang="ru-RU" dirty="0" smtClean="0"/>
          </a:p>
          <a:p>
            <a:r>
              <a:rPr lang="ru-RU" dirty="0"/>
              <a:t>Генератор </a:t>
            </a:r>
            <a:r>
              <a:rPr lang="ru-RU" dirty="0" smtClean="0"/>
              <a:t>графов</a:t>
            </a:r>
          </a:p>
          <a:p>
            <a:r>
              <a:rPr lang="en-US" dirty="0"/>
              <a:t>Force-Directed </a:t>
            </a:r>
            <a:r>
              <a:rPr lang="ru-RU" dirty="0"/>
              <a:t>метод размещения вершин </a:t>
            </a:r>
            <a:r>
              <a:rPr lang="ru-RU" dirty="0" smtClean="0"/>
              <a:t>графа</a:t>
            </a:r>
          </a:p>
          <a:p>
            <a:r>
              <a:rPr lang="ru-RU" dirty="0"/>
              <a:t>Многоуровневая реализация </a:t>
            </a:r>
            <a:r>
              <a:rPr lang="en-US" dirty="0"/>
              <a:t>Force-Directed </a:t>
            </a:r>
            <a:r>
              <a:rPr lang="ru-RU" dirty="0" smtClean="0"/>
              <a:t>метода</a:t>
            </a:r>
          </a:p>
          <a:p>
            <a:r>
              <a:rPr lang="ru-RU" dirty="0"/>
              <a:t>Подсчет статистики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97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Эксперименты 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02547"/>
            <a:ext cx="8075240" cy="504403"/>
          </a:xfrm>
        </p:spPr>
        <p:txBody>
          <a:bodyPr/>
          <a:lstStyle/>
          <a:p>
            <a:pPr eaLnBrk="1" hangingPunct="1"/>
            <a:r>
              <a:rPr lang="ru-RU" dirty="0"/>
              <a:t>Без учёта радиусов 10к (50,2)</a:t>
            </a:r>
            <a:endParaRPr lang="ru-RU" dirty="0" smtClean="0"/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BF7C56-BAEC-45F4-BD53-65B7B3CA6B0C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sz="1000" smtClean="0">
              <a:latin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1844" y="1543243"/>
            <a:ext cx="6465952" cy="5172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736"/>
            <a:ext cx="8435280" cy="864443"/>
          </a:xfrm>
        </p:spPr>
        <p:txBody>
          <a:bodyPr/>
          <a:lstStyle/>
          <a:p>
            <a:r>
              <a:rPr lang="ru-RU" dirty="0"/>
              <a:t>С ограничением на максимальный радиус 10к (50,2)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3296" y="1481051"/>
            <a:ext cx="6336704" cy="50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2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24744"/>
            <a:ext cx="8435280" cy="504403"/>
          </a:xfrm>
        </p:spPr>
        <p:txBody>
          <a:bodyPr/>
          <a:lstStyle/>
          <a:p>
            <a:r>
              <a:rPr lang="ru-RU" dirty="0"/>
              <a:t>С учётом радиусов (суммирование) 10к (50, 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6840" y="1629147"/>
            <a:ext cx="6690320" cy="50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564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Что не удалось 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91264" cy="5112915"/>
          </a:xfrm>
        </p:spPr>
        <p:txBody>
          <a:bodyPr/>
          <a:lstStyle/>
          <a:p>
            <a:pPr eaLnBrk="1" hangingPunct="1"/>
            <a:r>
              <a:rPr lang="ru-RU" dirty="0" smtClean="0"/>
              <a:t>Исключить скручивание сеток</a:t>
            </a:r>
          </a:p>
          <a:p>
            <a:pPr eaLnBrk="1" hangingPunct="1"/>
            <a:r>
              <a:rPr lang="ru-RU" dirty="0" smtClean="0"/>
              <a:t>Разместить большие графы (более 1млн вершин)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3CE7F5-2A12-449A-8A27-947296AF8FFC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Перспективы, планы 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435280" cy="4530725"/>
          </a:xfrm>
        </p:spPr>
        <p:txBody>
          <a:bodyPr/>
          <a:lstStyle/>
          <a:p>
            <a:pPr eaLnBrk="1" hangingPunct="1"/>
            <a:r>
              <a:rPr lang="ru-RU" dirty="0" smtClean="0"/>
              <a:t>Параллельные вычисления</a:t>
            </a:r>
            <a:endParaRPr lang="ru-RU" dirty="0" smtClean="0"/>
          </a:p>
          <a:p>
            <a:pPr eaLnBrk="1" hangingPunct="1"/>
            <a:r>
              <a:rPr lang="ru-RU" dirty="0" smtClean="0"/>
              <a:t>Реализация </a:t>
            </a:r>
            <a:r>
              <a:rPr lang="ru-RU" dirty="0" smtClean="0"/>
              <a:t>на распределённой </a:t>
            </a:r>
            <a:r>
              <a:rPr lang="ru-RU" dirty="0" smtClean="0"/>
              <a:t>памяти </a:t>
            </a:r>
            <a:r>
              <a:rPr lang="en-US" dirty="0" smtClean="0"/>
              <a:t>G=(V,E), |V| = </a:t>
            </a:r>
            <a:r>
              <a:rPr lang="ru-RU" dirty="0" smtClean="0"/>
              <a:t>10^6,</a:t>
            </a:r>
            <a:r>
              <a:rPr lang="en-US" dirty="0" smtClean="0"/>
              <a:t> |E|=</a:t>
            </a:r>
            <a:r>
              <a:rPr lang="ru-RU" dirty="0" smtClean="0"/>
              <a:t>10^9</a:t>
            </a:r>
            <a:endParaRPr lang="ru-RU" dirty="0" smtClean="0"/>
          </a:p>
          <a:p>
            <a:pPr eaLnBrk="1" hangingPunct="1"/>
            <a:r>
              <a:rPr lang="ru-RU" dirty="0" smtClean="0"/>
              <a:t>Гиперграф</a:t>
            </a:r>
            <a:r>
              <a:rPr lang="ru-RU" dirty="0" smtClean="0"/>
              <a:t>ы</a:t>
            </a:r>
            <a:endParaRPr lang="ru-RU" dirty="0" smtClean="0"/>
          </a:p>
          <a:p>
            <a:pPr eaLnBrk="1" hangingPunct="1"/>
            <a:endParaRPr lang="ru-RU" dirty="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7CA67-0C54-4AE3-9E04-8D3A3C394B97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101975"/>
            <a:ext cx="7772400" cy="1371600"/>
          </a:xfrm>
        </p:spPr>
        <p:txBody>
          <a:bodyPr/>
          <a:lstStyle/>
          <a:p>
            <a:pPr eaLnBrk="1" hangingPunct="1"/>
            <a:r>
              <a:rPr lang="en-US" sz="6200" dirty="0" smtClean="0"/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581C63C3-38E0-4A4C-8021-3711E2C5F4E9}" type="slidenum">
              <a:rPr lang="he-IL"/>
              <a:pPr/>
              <a:t>2</a:t>
            </a:fld>
            <a:endParaRPr lang="en-US"/>
          </a:p>
        </p:txBody>
      </p:sp>
      <p:sp>
        <p:nvSpPr>
          <p:cNvPr id="1037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229600" cy="1139825"/>
          </a:xfrm>
        </p:spPr>
        <p:txBody>
          <a:bodyPr/>
          <a:lstStyle/>
          <a:p>
            <a:pPr eaLnBrk="1" hangingPunct="1"/>
            <a:r>
              <a:rPr lang="ru-RU" smtClean="0"/>
              <a:t>Математическая постановка задачи </a:t>
            </a:r>
            <a:endParaRPr lang="en-US" smtClean="0"/>
          </a:p>
        </p:txBody>
      </p:sp>
      <p:sp>
        <p:nvSpPr>
          <p:cNvPr id="1038" name="TextBox 5"/>
          <p:cNvSpPr txBox="1">
            <a:spLocks noChangeArrowheads="1"/>
          </p:cNvSpPr>
          <p:nvPr/>
        </p:nvSpPr>
        <p:spPr bwMode="auto">
          <a:xfrm>
            <a:off x="571500" y="1214438"/>
            <a:ext cx="821531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dirty="0">
                <a:latin typeface="+mj-lt"/>
              </a:rPr>
              <a:t>Пусть                                    </a:t>
            </a:r>
            <a:r>
              <a:rPr lang="en-US" dirty="0">
                <a:latin typeface="+mj-lt"/>
              </a:rPr>
              <a:t>   </a:t>
            </a:r>
            <a:r>
              <a:rPr lang="ru-RU" dirty="0" smtClean="0">
                <a:latin typeface="+mj-lt"/>
              </a:rPr>
              <a:t>     - </a:t>
            </a:r>
            <a:r>
              <a:rPr lang="ru-RU" dirty="0">
                <a:latin typeface="+mj-lt"/>
              </a:rPr>
              <a:t>граф порядка </a:t>
            </a:r>
            <a:r>
              <a:rPr lang="en-US" dirty="0">
                <a:latin typeface="+mj-lt"/>
              </a:rPr>
              <a:t>n                                         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                                      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                                    </a:t>
            </a:r>
            <a:r>
              <a:rPr lang="ru-RU" dirty="0">
                <a:latin typeface="+mj-lt"/>
              </a:rPr>
              <a:t>                </a:t>
            </a:r>
            <a:r>
              <a:rPr lang="ru-RU" dirty="0" smtClean="0">
                <a:latin typeface="+mj-lt"/>
              </a:rPr>
              <a:t>          </a:t>
            </a:r>
            <a:r>
              <a:rPr lang="en-US" dirty="0" smtClean="0">
                <a:latin typeface="+mj-lt"/>
              </a:rPr>
              <a:t>- </a:t>
            </a:r>
            <a:r>
              <a:rPr lang="ru-RU" dirty="0">
                <a:latin typeface="+mj-lt"/>
              </a:rPr>
              <a:t>координаты вершин графа</a:t>
            </a:r>
            <a:endParaRPr lang="en-US" dirty="0">
              <a:latin typeface="+mj-lt"/>
            </a:endParaRPr>
          </a:p>
          <a:p>
            <a:r>
              <a:rPr lang="ru-RU" dirty="0">
                <a:latin typeface="+mj-lt"/>
              </a:rPr>
              <a:t> </a:t>
            </a:r>
          </a:p>
          <a:p>
            <a:r>
              <a:rPr lang="ru-RU" dirty="0">
                <a:latin typeface="+mj-lt"/>
              </a:rPr>
              <a:t>                 </a:t>
            </a:r>
            <a:r>
              <a:rPr lang="ru-RU" dirty="0" smtClean="0">
                <a:latin typeface="+mj-lt"/>
              </a:rPr>
              <a:t>    - </a:t>
            </a:r>
            <a:r>
              <a:rPr lang="ru-RU" dirty="0">
                <a:latin typeface="+mj-lt"/>
              </a:rPr>
              <a:t>матрица весов рёбер графа</a:t>
            </a:r>
          </a:p>
          <a:p>
            <a:r>
              <a:rPr lang="ru-RU" dirty="0">
                <a:latin typeface="+mj-lt"/>
              </a:rPr>
              <a:t>                   </a:t>
            </a:r>
          </a:p>
          <a:p>
            <a:r>
              <a:rPr lang="ru-RU" dirty="0">
                <a:latin typeface="+mj-lt"/>
              </a:rPr>
              <a:t>             </a:t>
            </a:r>
            <a:r>
              <a:rPr lang="ru-RU" dirty="0" smtClean="0">
                <a:latin typeface="+mj-lt"/>
              </a:rPr>
              <a:t>  -  </a:t>
            </a:r>
            <a:r>
              <a:rPr lang="ru-RU" dirty="0">
                <a:latin typeface="+mj-lt"/>
              </a:rPr>
              <a:t>радиус вершины </a:t>
            </a:r>
            <a:r>
              <a:rPr lang="en-US" dirty="0">
                <a:latin typeface="+mj-lt"/>
              </a:rPr>
              <a:t>v</a:t>
            </a:r>
          </a:p>
          <a:p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                      </a:t>
            </a:r>
            <a:r>
              <a:rPr lang="ru-RU" dirty="0" smtClean="0">
                <a:latin typeface="+mj-lt"/>
              </a:rPr>
              <a:t>   </a:t>
            </a:r>
            <a:r>
              <a:rPr lang="en-US" dirty="0" smtClean="0">
                <a:latin typeface="+mj-lt"/>
              </a:rPr>
              <a:t>- </a:t>
            </a:r>
            <a:r>
              <a:rPr lang="ru-RU" dirty="0">
                <a:latin typeface="+mj-lt"/>
              </a:rPr>
              <a:t>размер области , в которой будет размещаться граф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Введём функцию  </a:t>
            </a:r>
            <a:r>
              <a:rPr lang="ru-RU" dirty="0" smtClean="0">
                <a:latin typeface="+mj-lt"/>
              </a:rPr>
              <a:t> 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Требуется решить следующую задачу</a:t>
            </a:r>
            <a:r>
              <a:rPr lang="en-US" dirty="0">
                <a:latin typeface="+mj-lt"/>
              </a:rPr>
              <a:t>: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ru-RU" dirty="0">
                <a:latin typeface="+mj-lt"/>
              </a:rPr>
              <a:t>            </a:t>
            </a:r>
          </a:p>
          <a:p>
            <a:endParaRPr lang="ru-RU" dirty="0">
              <a:latin typeface="+mj-lt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0194984"/>
              </p:ext>
            </p:extLst>
          </p:nvPr>
        </p:nvGraphicFramePr>
        <p:xfrm>
          <a:off x="1451769" y="1235076"/>
          <a:ext cx="2760662" cy="336550"/>
        </p:xfrm>
        <a:graphic>
          <a:graphicData uri="http://schemas.openxmlformats.org/presentationml/2006/ole">
            <p:oleObj spid="_x0000_s8224" name="Equation" r:id="rId3" imgW="1663560" imgH="203040" progId="Equation.3">
              <p:embed/>
            </p:oleObj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/>
        </p:nvGraphicFramePr>
        <p:xfrm>
          <a:off x="549275" y="1763713"/>
          <a:ext cx="4594225" cy="379412"/>
        </p:xfrm>
        <a:graphic>
          <a:graphicData uri="http://schemas.openxmlformats.org/presentationml/2006/ole">
            <p:oleObj spid="_x0000_s8225" name="Формула" r:id="rId4" imgW="2768600" imgH="228600" progId="Equation.3">
              <p:embed/>
            </p:oleObj>
          </a:graphicData>
        </a:graphic>
      </p:graphicFrame>
      <p:graphicFrame>
        <p:nvGraphicFramePr>
          <p:cNvPr id="1028" name="Object 10"/>
          <p:cNvGraphicFramePr>
            <a:graphicFrameLocks noChangeAspect="1"/>
          </p:cNvGraphicFramePr>
          <p:nvPr/>
        </p:nvGraphicFramePr>
        <p:xfrm>
          <a:off x="571500" y="2286000"/>
          <a:ext cx="1370013" cy="379413"/>
        </p:xfrm>
        <a:graphic>
          <a:graphicData uri="http://schemas.openxmlformats.org/presentationml/2006/ole">
            <p:oleObj spid="_x0000_s8226" name="Формула" r:id="rId5" imgW="825500" imgH="228600" progId="Equation.3">
              <p:embed/>
            </p:oleObj>
          </a:graphicData>
        </a:graphic>
      </p:graphicFrame>
      <p:graphicFrame>
        <p:nvGraphicFramePr>
          <p:cNvPr id="1029" name="Object 11"/>
          <p:cNvGraphicFramePr>
            <a:graphicFrameLocks noChangeAspect="1"/>
          </p:cNvGraphicFramePr>
          <p:nvPr/>
        </p:nvGraphicFramePr>
        <p:xfrm>
          <a:off x="571500" y="2835275"/>
          <a:ext cx="1031875" cy="379413"/>
        </p:xfrm>
        <a:graphic>
          <a:graphicData uri="http://schemas.openxmlformats.org/presentationml/2006/ole">
            <p:oleObj spid="_x0000_s8227" name="Формула" r:id="rId6" imgW="622030" imgH="228501" progId="Equation.3">
              <p:embed/>
            </p:oleObj>
          </a:graphicData>
        </a:graphic>
      </p:graphicFrame>
      <p:graphicFrame>
        <p:nvGraphicFramePr>
          <p:cNvPr id="1030" name="Object 12"/>
          <p:cNvGraphicFramePr>
            <a:graphicFrameLocks noChangeAspect="1"/>
          </p:cNvGraphicFramePr>
          <p:nvPr/>
        </p:nvGraphicFramePr>
        <p:xfrm>
          <a:off x="571500" y="3386138"/>
          <a:ext cx="1790700" cy="400050"/>
        </p:xfrm>
        <a:graphic>
          <a:graphicData uri="http://schemas.openxmlformats.org/presentationml/2006/ole">
            <p:oleObj spid="_x0000_s8228" name="Формула" r:id="rId7" imgW="1079032" imgH="241195" progId="Equation.3">
              <p:embed/>
            </p:oleObj>
          </a:graphicData>
        </a:graphic>
      </p:graphicFrame>
      <p:graphicFrame>
        <p:nvGraphicFramePr>
          <p:cNvPr id="103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9272392"/>
              </p:ext>
            </p:extLst>
          </p:nvPr>
        </p:nvGraphicFramePr>
        <p:xfrm>
          <a:off x="2793078" y="3881755"/>
          <a:ext cx="2273300" cy="574675"/>
        </p:xfrm>
        <a:graphic>
          <a:graphicData uri="http://schemas.openxmlformats.org/presentationml/2006/ole">
            <p:oleObj spid="_x0000_s8229" name="Формула" r:id="rId8" imgW="1104900" imgH="279400" progId="Equation.3">
              <p:embed/>
            </p:oleObj>
          </a:graphicData>
        </a:graphic>
      </p:graphicFrame>
      <p:graphicFrame>
        <p:nvGraphicFramePr>
          <p:cNvPr id="103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9539746"/>
              </p:ext>
            </p:extLst>
          </p:nvPr>
        </p:nvGraphicFramePr>
        <p:xfrm>
          <a:off x="714375" y="4891447"/>
          <a:ext cx="5094288" cy="611187"/>
        </p:xfrm>
        <a:graphic>
          <a:graphicData uri="http://schemas.openxmlformats.org/presentationml/2006/ole">
            <p:oleObj spid="_x0000_s8230" name="Формула" r:id="rId9" imgW="3073400" imgH="368300" progId="Equation.3">
              <p:embed/>
            </p:oleObj>
          </a:graphicData>
        </a:graphic>
      </p:graphicFrame>
      <p:graphicFrame>
        <p:nvGraphicFramePr>
          <p:cNvPr id="103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214004"/>
              </p:ext>
            </p:extLst>
          </p:nvPr>
        </p:nvGraphicFramePr>
        <p:xfrm>
          <a:off x="642938" y="5462947"/>
          <a:ext cx="5305425" cy="674687"/>
        </p:xfrm>
        <a:graphic>
          <a:graphicData uri="http://schemas.openxmlformats.org/presentationml/2006/ole">
            <p:oleObj spid="_x0000_s8231" name="Формула" r:id="rId10" imgW="3200400" imgH="406400" progId="Equation.3">
              <p:embed/>
            </p:oleObj>
          </a:graphicData>
        </a:graphic>
      </p:graphicFrame>
      <p:sp>
        <p:nvSpPr>
          <p:cNvPr id="17" name="Левая фигурная скобка 16"/>
          <p:cNvSpPr/>
          <p:nvPr/>
        </p:nvSpPr>
        <p:spPr bwMode="auto">
          <a:xfrm>
            <a:off x="283753" y="4851759"/>
            <a:ext cx="500062" cy="1285875"/>
          </a:xfrm>
          <a:prstGeom prst="leftBrace">
            <a:avLst>
              <a:gd name="adj1" fmla="val 8333"/>
              <a:gd name="adj2" fmla="val 48519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latin typeface="Verdana" panose="020B0604030504040204" pitchFamily="34" charset="0"/>
            </a:endParaRPr>
          </a:p>
        </p:txBody>
      </p:sp>
      <p:graphicFrame>
        <p:nvGraphicFramePr>
          <p:cNvPr id="103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8950184"/>
              </p:ext>
            </p:extLst>
          </p:nvPr>
        </p:nvGraphicFramePr>
        <p:xfrm>
          <a:off x="6429375" y="5034322"/>
          <a:ext cx="2063750" cy="379412"/>
        </p:xfrm>
        <a:graphic>
          <a:graphicData uri="http://schemas.openxmlformats.org/presentationml/2006/ole">
            <p:oleObj spid="_x0000_s8232" name="Формула" r:id="rId11" imgW="1244600" imgH="228600" progId="Equation.3">
              <p:embed/>
            </p:oleObj>
          </a:graphicData>
        </a:graphic>
      </p:graphicFrame>
      <p:graphicFrame>
        <p:nvGraphicFramePr>
          <p:cNvPr id="103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781499"/>
              </p:ext>
            </p:extLst>
          </p:nvPr>
        </p:nvGraphicFramePr>
        <p:xfrm>
          <a:off x="6429375" y="5358172"/>
          <a:ext cx="2105025" cy="401637"/>
        </p:xfrm>
        <a:graphic>
          <a:graphicData uri="http://schemas.openxmlformats.org/presentationml/2006/ole">
            <p:oleObj spid="_x0000_s8233" name="Формула" r:id="rId12" imgW="1269449" imgH="241195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100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 задачи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Размещение сетевых структур</a:t>
            </a:r>
          </a:p>
          <a:p>
            <a:pPr lvl="1"/>
            <a:r>
              <a:rPr lang="ru-RU" dirty="0" smtClean="0">
                <a:solidFill>
                  <a:srgbClr val="000000"/>
                </a:solidFill>
              </a:rPr>
              <a:t>Визуализация </a:t>
            </a:r>
            <a:r>
              <a:rPr lang="ru-RU" dirty="0">
                <a:solidFill>
                  <a:srgbClr val="000000"/>
                </a:solidFill>
              </a:rPr>
              <a:t>социальных </a:t>
            </a:r>
            <a:r>
              <a:rPr lang="ru-RU" dirty="0" smtClean="0">
                <a:solidFill>
                  <a:srgbClr val="000000"/>
                </a:solidFill>
              </a:rPr>
              <a:t>сетей</a:t>
            </a:r>
          </a:p>
          <a:p>
            <a:r>
              <a:rPr lang="ru-RU" dirty="0">
                <a:solidFill>
                  <a:srgbClr val="000000"/>
                </a:solidFill>
              </a:rPr>
              <a:t>Размещение интегральных </a:t>
            </a:r>
            <a:r>
              <a:rPr lang="ru-RU" dirty="0" smtClean="0">
                <a:solidFill>
                  <a:srgbClr val="000000"/>
                </a:solidFill>
              </a:rPr>
              <a:t>схем</a:t>
            </a: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86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решению задачи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Алгоритмы , основанные на физических </a:t>
            </a:r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аналогиях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Силовые алгоритмы (</a:t>
            </a:r>
            <a:r>
              <a:rPr lang="en-US" sz="1800" dirty="0">
                <a:solidFill>
                  <a:srgbClr val="000000"/>
                </a:solidFill>
              </a:rPr>
              <a:t>Force-Directed)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 Метод отжига</a:t>
            </a:r>
            <a:endParaRPr lang="en-US" sz="1800" dirty="0">
              <a:solidFill>
                <a:srgbClr val="000000"/>
              </a:solidFill>
            </a:endParaRPr>
          </a:p>
          <a:p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Аналитические алгоритмы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Гамма-алгоритм</a:t>
            </a:r>
          </a:p>
          <a:p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Генетические алгоритмы</a:t>
            </a:r>
          </a:p>
          <a:p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Другие </a:t>
            </a:r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методы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HDE(High dimensional embedding)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000000"/>
                </a:solidFill>
              </a:rPr>
              <a:t>ACE</a:t>
            </a:r>
            <a:endParaRPr lang="ru-RU" sz="1800" dirty="0" smtClean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Multi scale</a:t>
            </a:r>
            <a:r>
              <a:rPr lang="ru-RU" sz="1800" dirty="0"/>
              <a:t> алгоритм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950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Force-Directed Алгоритм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857250" y="3717925"/>
          <a:ext cx="4541838" cy="496888"/>
        </p:xfrm>
        <a:graphic>
          <a:graphicData uri="http://schemas.openxmlformats.org/presentationml/2006/ole">
            <p:oleObj spid="_x0000_s9224" name="Формула" r:id="rId3" imgW="2667000" imgH="292100" progId="Equation.3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785813" y="5432425"/>
          <a:ext cx="4411662" cy="496888"/>
        </p:xfrm>
        <a:graphic>
          <a:graphicData uri="http://schemas.openxmlformats.org/presentationml/2006/ole">
            <p:oleObj spid="_x0000_s9225" name="Формула" r:id="rId4" imgW="2590800" imgH="292100" progId="Equation.3">
              <p:embed/>
            </p:oleObj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391" y="1200505"/>
            <a:ext cx="8229600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Физическая </a:t>
            </a:r>
            <a:r>
              <a:rPr lang="ru-RU" dirty="0" smtClean="0">
                <a:solidFill>
                  <a:srgbClr val="000000"/>
                </a:solidFill>
              </a:rPr>
              <a:t>модель</a:t>
            </a:r>
          </a:p>
          <a:p>
            <a:r>
              <a:rPr lang="ru-RU" sz="1800" dirty="0"/>
              <a:t>Вершины графа – объекты, между которыми действуют силы притяжения и силы отталкивания</a:t>
            </a:r>
          </a:p>
          <a:p>
            <a:endParaRPr lang="ru-RU" sz="1800" dirty="0"/>
          </a:p>
          <a:p>
            <a:r>
              <a:rPr lang="ru-RU" sz="1800" dirty="0"/>
              <a:t>Сила притяжения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Действует между смежными вершинами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Модуль силы</a:t>
            </a:r>
            <a:r>
              <a:rPr lang="en-US" sz="1800" dirty="0"/>
              <a:t>:</a:t>
            </a:r>
            <a:r>
              <a:rPr lang="ru-RU" sz="1800" dirty="0"/>
              <a:t>                                             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800" dirty="0"/>
          </a:p>
          <a:p>
            <a:endParaRPr lang="ru-RU" sz="1800" dirty="0"/>
          </a:p>
          <a:p>
            <a:endParaRPr lang="en-US" sz="1800" dirty="0"/>
          </a:p>
          <a:p>
            <a:r>
              <a:rPr lang="ru-RU" sz="1800" dirty="0"/>
              <a:t>Сила отталкивания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Действует между всеми парами вершин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Модуль силы</a:t>
            </a:r>
            <a:r>
              <a:rPr lang="en-US" sz="1800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22800" y="2708986"/>
            <a:ext cx="30718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597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Force-Directed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04403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Алгоритм поиска состояния равновесия системы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5" name="Схема 7"/>
          <p:cNvGraphicFramePr/>
          <p:nvPr>
            <p:extLst>
              <p:ext uri="{D42A27DB-BD31-4B8C-83A1-F6EECF244321}">
                <p14:modId xmlns:p14="http://schemas.microsoft.com/office/powerpoint/2010/main" xmlns="" val="2830637436"/>
              </p:ext>
            </p:extLst>
          </p:nvPr>
        </p:nvGraphicFramePr>
        <p:xfrm>
          <a:off x="1428728" y="1714488"/>
          <a:ext cx="650085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Стрелка вправо 9"/>
          <p:cNvSpPr/>
          <p:nvPr/>
        </p:nvSpPr>
        <p:spPr bwMode="auto">
          <a:xfrm>
            <a:off x="857250" y="4143375"/>
            <a:ext cx="928688" cy="21431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Стрелка вправо 10"/>
          <p:cNvSpPr/>
          <p:nvPr/>
        </p:nvSpPr>
        <p:spPr bwMode="auto">
          <a:xfrm>
            <a:off x="7500938" y="4071938"/>
            <a:ext cx="928687" cy="2143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pSp>
        <p:nvGrpSpPr>
          <p:cNvPr id="8" name="Группа 11"/>
          <p:cNvGrpSpPr>
            <a:grpSpLocks/>
          </p:cNvGrpSpPr>
          <p:nvPr/>
        </p:nvGrpSpPr>
        <p:grpSpPr bwMode="auto">
          <a:xfrm>
            <a:off x="642938" y="2500313"/>
            <a:ext cx="1438275" cy="2009775"/>
            <a:chOff x="1106962" y="2535358"/>
            <a:chExt cx="1437679" cy="2009183"/>
          </a:xfrm>
        </p:grpSpPr>
        <p:sp>
          <p:nvSpPr>
            <p:cNvPr id="9" name="Прямоугольник 12"/>
            <p:cNvSpPr/>
            <p:nvPr/>
          </p:nvSpPr>
          <p:spPr>
            <a:xfrm>
              <a:off x="1106962" y="2535358"/>
              <a:ext cx="1437679" cy="14378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Прямоугольник 13"/>
            <p:cNvSpPr/>
            <p:nvPr/>
          </p:nvSpPr>
          <p:spPr>
            <a:xfrm>
              <a:off x="1106962" y="3106690"/>
              <a:ext cx="1437679" cy="1437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0320" tIns="20320" rIns="20320" bIns="20320" anchor="ctr"/>
            <a:lstStyle>
              <a:lvl1pPr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ru-RU" sz="1600" dirty="0">
                  <a:solidFill>
                    <a:srgbClr val="000000"/>
                  </a:solidFill>
                  <a:latin typeface="+mj-lt"/>
                </a:rPr>
                <a:t>Начальное размещение</a:t>
              </a:r>
            </a:p>
          </p:txBody>
        </p:sp>
      </p:grpSp>
      <p:grpSp>
        <p:nvGrpSpPr>
          <p:cNvPr id="11" name="Группа 14"/>
          <p:cNvGrpSpPr>
            <a:grpSpLocks/>
          </p:cNvGrpSpPr>
          <p:nvPr/>
        </p:nvGrpSpPr>
        <p:grpSpPr bwMode="auto">
          <a:xfrm>
            <a:off x="6858000" y="2071688"/>
            <a:ext cx="2286000" cy="2224087"/>
            <a:chOff x="1106962" y="2535358"/>
            <a:chExt cx="1643039" cy="2223497"/>
          </a:xfrm>
        </p:grpSpPr>
        <p:sp>
          <p:nvSpPr>
            <p:cNvPr id="12" name="Прямоугольник 15"/>
            <p:cNvSpPr/>
            <p:nvPr/>
          </p:nvSpPr>
          <p:spPr>
            <a:xfrm>
              <a:off x="1106962" y="2535358"/>
              <a:ext cx="1437659" cy="143789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Прямоугольник 16"/>
            <p:cNvSpPr/>
            <p:nvPr/>
          </p:nvSpPr>
          <p:spPr>
            <a:xfrm>
              <a:off x="1312342" y="3320962"/>
              <a:ext cx="1437659" cy="1437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0320" tIns="20320" rIns="20320" bIns="20320" anchor="ctr"/>
            <a:lstStyle>
              <a:lvl1pPr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ru-RU" sz="1600" dirty="0">
                  <a:solidFill>
                    <a:srgbClr val="000000"/>
                  </a:solidFill>
                  <a:latin typeface="+mj-lt"/>
                </a:rPr>
                <a:t>Размещение, соответствующее состоянию равновесия</a:t>
              </a:r>
            </a:p>
          </p:txBody>
        </p:sp>
      </p:grpSp>
      <p:pic>
        <p:nvPicPr>
          <p:cNvPr id="14" name="Picture 6" descr="C:\Users\Юлия\Desktop\Безимени-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857500"/>
            <a:ext cx="3390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725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9A73-5E90-4E3F-82ED-5D46B1798BA7}" type="slidenum">
              <a:rPr lang="he-IL"/>
              <a:pPr/>
              <a:t>7</a:t>
            </a:fld>
            <a:endParaRPr lang="en-US"/>
          </a:p>
        </p:txBody>
      </p:sp>
      <p:grpSp>
        <p:nvGrpSpPr>
          <p:cNvPr id="193538" name="Group 2"/>
          <p:cNvGrpSpPr>
            <a:grpSpLocks/>
          </p:cNvGrpSpPr>
          <p:nvPr/>
        </p:nvGrpSpPr>
        <p:grpSpPr bwMode="auto">
          <a:xfrm>
            <a:off x="249933" y="2246668"/>
            <a:ext cx="4610100" cy="3387725"/>
            <a:chOff x="112" y="2069"/>
            <a:chExt cx="2904" cy="2134"/>
          </a:xfrm>
        </p:grpSpPr>
        <p:grpSp>
          <p:nvGrpSpPr>
            <p:cNvPr id="193539" name="Group 3"/>
            <p:cNvGrpSpPr>
              <a:grpSpLocks/>
            </p:cNvGrpSpPr>
            <p:nvPr/>
          </p:nvGrpSpPr>
          <p:grpSpPr bwMode="auto">
            <a:xfrm>
              <a:off x="414" y="2270"/>
              <a:ext cx="2478" cy="1490"/>
              <a:chOff x="612" y="663"/>
              <a:chExt cx="2722" cy="1693"/>
            </a:xfrm>
          </p:grpSpPr>
          <p:sp>
            <p:nvSpPr>
              <p:cNvPr id="193540" name="Freeform 4"/>
              <p:cNvSpPr>
                <a:spLocks/>
              </p:cNvSpPr>
              <p:nvPr/>
            </p:nvSpPr>
            <p:spPr bwMode="auto">
              <a:xfrm>
                <a:off x="658" y="845"/>
                <a:ext cx="2585" cy="1511"/>
              </a:xfrm>
              <a:custGeom>
                <a:avLst/>
                <a:gdLst>
                  <a:gd name="T0" fmla="*/ 0 w 2585"/>
                  <a:gd name="T1" fmla="*/ 0 h 1511"/>
                  <a:gd name="T2" fmla="*/ 136 w 2585"/>
                  <a:gd name="T3" fmla="*/ 362 h 1511"/>
                  <a:gd name="T4" fmla="*/ 272 w 2585"/>
                  <a:gd name="T5" fmla="*/ 408 h 1511"/>
                  <a:gd name="T6" fmla="*/ 363 w 2585"/>
                  <a:gd name="T7" fmla="*/ 226 h 1511"/>
                  <a:gd name="T8" fmla="*/ 408 w 2585"/>
                  <a:gd name="T9" fmla="*/ 181 h 1511"/>
                  <a:gd name="T10" fmla="*/ 499 w 2585"/>
                  <a:gd name="T11" fmla="*/ 181 h 1511"/>
                  <a:gd name="T12" fmla="*/ 589 w 2585"/>
                  <a:gd name="T13" fmla="*/ 317 h 1511"/>
                  <a:gd name="T14" fmla="*/ 771 w 2585"/>
                  <a:gd name="T15" fmla="*/ 816 h 1511"/>
                  <a:gd name="T16" fmla="*/ 952 w 2585"/>
                  <a:gd name="T17" fmla="*/ 1088 h 1511"/>
                  <a:gd name="T18" fmla="*/ 1224 w 2585"/>
                  <a:gd name="T19" fmla="*/ 1360 h 1511"/>
                  <a:gd name="T20" fmla="*/ 1633 w 2585"/>
                  <a:gd name="T21" fmla="*/ 1496 h 1511"/>
                  <a:gd name="T22" fmla="*/ 1905 w 2585"/>
                  <a:gd name="T23" fmla="*/ 1451 h 1511"/>
                  <a:gd name="T24" fmla="*/ 2086 w 2585"/>
                  <a:gd name="T25" fmla="*/ 1270 h 1511"/>
                  <a:gd name="T26" fmla="*/ 2268 w 2585"/>
                  <a:gd name="T27" fmla="*/ 907 h 1511"/>
                  <a:gd name="T28" fmla="*/ 2585 w 2585"/>
                  <a:gd name="T29" fmla="*/ 680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5" h="1511">
                    <a:moveTo>
                      <a:pt x="0" y="0"/>
                    </a:moveTo>
                    <a:cubicBezTo>
                      <a:pt x="45" y="147"/>
                      <a:pt x="91" y="294"/>
                      <a:pt x="136" y="362"/>
                    </a:cubicBezTo>
                    <a:cubicBezTo>
                      <a:pt x="181" y="430"/>
                      <a:pt x="234" y="431"/>
                      <a:pt x="272" y="408"/>
                    </a:cubicBezTo>
                    <a:cubicBezTo>
                      <a:pt x="310" y="385"/>
                      <a:pt x="340" y="264"/>
                      <a:pt x="363" y="226"/>
                    </a:cubicBezTo>
                    <a:cubicBezTo>
                      <a:pt x="386" y="188"/>
                      <a:pt x="385" y="188"/>
                      <a:pt x="408" y="181"/>
                    </a:cubicBezTo>
                    <a:cubicBezTo>
                      <a:pt x="431" y="174"/>
                      <a:pt x="469" y="158"/>
                      <a:pt x="499" y="181"/>
                    </a:cubicBezTo>
                    <a:cubicBezTo>
                      <a:pt x="529" y="204"/>
                      <a:pt x="544" y="211"/>
                      <a:pt x="589" y="317"/>
                    </a:cubicBezTo>
                    <a:cubicBezTo>
                      <a:pt x="634" y="423"/>
                      <a:pt x="711" y="688"/>
                      <a:pt x="771" y="816"/>
                    </a:cubicBezTo>
                    <a:cubicBezTo>
                      <a:pt x="831" y="944"/>
                      <a:pt x="877" y="997"/>
                      <a:pt x="952" y="1088"/>
                    </a:cubicBezTo>
                    <a:cubicBezTo>
                      <a:pt x="1027" y="1179"/>
                      <a:pt x="1110" y="1292"/>
                      <a:pt x="1224" y="1360"/>
                    </a:cubicBezTo>
                    <a:cubicBezTo>
                      <a:pt x="1338" y="1428"/>
                      <a:pt x="1520" y="1481"/>
                      <a:pt x="1633" y="1496"/>
                    </a:cubicBezTo>
                    <a:cubicBezTo>
                      <a:pt x="1746" y="1511"/>
                      <a:pt x="1829" y="1489"/>
                      <a:pt x="1905" y="1451"/>
                    </a:cubicBezTo>
                    <a:cubicBezTo>
                      <a:pt x="1981" y="1413"/>
                      <a:pt x="2026" y="1361"/>
                      <a:pt x="2086" y="1270"/>
                    </a:cubicBezTo>
                    <a:cubicBezTo>
                      <a:pt x="2146" y="1179"/>
                      <a:pt x="2185" y="1005"/>
                      <a:pt x="2268" y="907"/>
                    </a:cubicBezTo>
                    <a:cubicBezTo>
                      <a:pt x="2351" y="809"/>
                      <a:pt x="2468" y="744"/>
                      <a:pt x="2585" y="68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93541" name="Freeform 5"/>
              <p:cNvSpPr>
                <a:spLocks/>
              </p:cNvSpPr>
              <p:nvPr/>
            </p:nvSpPr>
            <p:spPr bwMode="auto">
              <a:xfrm>
                <a:off x="612" y="663"/>
                <a:ext cx="45" cy="182"/>
              </a:xfrm>
              <a:custGeom>
                <a:avLst/>
                <a:gdLst>
                  <a:gd name="T0" fmla="*/ 0 w 45"/>
                  <a:gd name="T1" fmla="*/ 0 h 182"/>
                  <a:gd name="T2" fmla="*/ 45 w 45"/>
                  <a:gd name="T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" h="182">
                    <a:moveTo>
                      <a:pt x="0" y="0"/>
                    </a:moveTo>
                    <a:cubicBezTo>
                      <a:pt x="19" y="76"/>
                      <a:pt x="38" y="152"/>
                      <a:pt x="45" y="182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93542" name="Freeform 6"/>
              <p:cNvSpPr>
                <a:spLocks/>
              </p:cNvSpPr>
              <p:nvPr/>
            </p:nvSpPr>
            <p:spPr bwMode="auto">
              <a:xfrm>
                <a:off x="3243" y="1434"/>
                <a:ext cx="91" cy="91"/>
              </a:xfrm>
              <a:custGeom>
                <a:avLst/>
                <a:gdLst>
                  <a:gd name="T0" fmla="*/ 0 w 91"/>
                  <a:gd name="T1" fmla="*/ 45 h 45"/>
                  <a:gd name="T2" fmla="*/ 91 w 91"/>
                  <a:gd name="T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45"/>
                      <a:pt x="45" y="22"/>
                      <a:pt x="91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93543" name="Line 7"/>
            <p:cNvSpPr>
              <a:spLocks noChangeShapeType="1"/>
            </p:cNvSpPr>
            <p:nvPr/>
          </p:nvSpPr>
          <p:spPr bwMode="auto">
            <a:xfrm flipV="1">
              <a:off x="331" y="2069"/>
              <a:ext cx="0" cy="1996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3544" name="Line 8"/>
            <p:cNvSpPr>
              <a:spLocks noChangeShapeType="1"/>
            </p:cNvSpPr>
            <p:nvPr/>
          </p:nvSpPr>
          <p:spPr bwMode="auto">
            <a:xfrm flipV="1">
              <a:off x="249" y="3985"/>
              <a:ext cx="2767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93545" name="Text Box 9"/>
            <p:cNvSpPr txBox="1">
              <a:spLocks noChangeArrowheads="1"/>
            </p:cNvSpPr>
            <p:nvPr/>
          </p:nvSpPr>
          <p:spPr bwMode="auto">
            <a:xfrm>
              <a:off x="1383" y="3970"/>
              <a:ext cx="10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dirty="0" smtClean="0"/>
                <a:t>Размещение</a:t>
              </a:r>
              <a:endParaRPr lang="en-US" dirty="0"/>
            </a:p>
          </p:txBody>
        </p:sp>
        <p:sp>
          <p:nvSpPr>
            <p:cNvPr id="193546" name="Text Box 10"/>
            <p:cNvSpPr txBox="1">
              <a:spLocks noChangeArrowheads="1"/>
            </p:cNvSpPr>
            <p:nvPr/>
          </p:nvSpPr>
          <p:spPr bwMode="auto">
            <a:xfrm rot="16200000">
              <a:off x="-203" y="2746"/>
              <a:ext cx="8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dirty="0" smtClean="0"/>
                <a:t>Энергия</a:t>
              </a:r>
              <a:endParaRPr lang="en-US" dirty="0"/>
            </a:p>
          </p:txBody>
        </p:sp>
      </p:grpSp>
      <p:sp>
        <p:nvSpPr>
          <p:cNvPr id="19354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</a:t>
            </a:r>
            <a:endParaRPr lang="en-US" dirty="0"/>
          </a:p>
        </p:txBody>
      </p:sp>
      <p:graphicFrame>
        <p:nvGraphicFramePr>
          <p:cNvPr id="1935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33249303"/>
              </p:ext>
            </p:extLst>
          </p:nvPr>
        </p:nvGraphicFramePr>
        <p:xfrm>
          <a:off x="5561707" y="2616555"/>
          <a:ext cx="2924175" cy="2686050"/>
        </p:xfrm>
        <a:graphic>
          <a:graphicData uri="http://schemas.openxmlformats.org/presentationml/2006/ole">
            <p:oleObj spid="_x0000_s6223" name="Bitmap Image" r:id="rId4" imgW="2924583" imgH="2685714" progId="PBrush">
              <p:embed/>
            </p:oleObj>
          </a:graphicData>
        </a:graphic>
      </p:graphicFrame>
      <p:graphicFrame>
        <p:nvGraphicFramePr>
          <p:cNvPr id="193550" name="Object 1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3934259006"/>
              </p:ext>
            </p:extLst>
          </p:nvPr>
        </p:nvGraphicFramePr>
        <p:xfrm>
          <a:off x="5485507" y="2324455"/>
          <a:ext cx="2924175" cy="2382838"/>
        </p:xfrm>
        <a:graphic>
          <a:graphicData uri="http://schemas.openxmlformats.org/presentationml/2006/ole">
            <p:oleObj spid="_x0000_s6224" name="Bitmap Image" r:id="rId5" imgW="2924583" imgH="2685714" progId="PBrush">
              <p:embed/>
            </p:oleObj>
          </a:graphicData>
        </a:graphic>
      </p:graphicFrame>
      <p:graphicFrame>
        <p:nvGraphicFramePr>
          <p:cNvPr id="1935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26067295"/>
              </p:ext>
            </p:extLst>
          </p:nvPr>
        </p:nvGraphicFramePr>
        <p:xfrm>
          <a:off x="5561707" y="2616555"/>
          <a:ext cx="2914650" cy="2686050"/>
        </p:xfrm>
        <a:graphic>
          <a:graphicData uri="http://schemas.openxmlformats.org/presentationml/2006/ole">
            <p:oleObj spid="_x0000_s6225" name="Bitmap Image" r:id="rId6" imgW="2914286" imgH="2685714" progId="PBrush">
              <p:embed/>
            </p:oleObj>
          </a:graphicData>
        </a:graphic>
      </p:graphicFrame>
      <p:graphicFrame>
        <p:nvGraphicFramePr>
          <p:cNvPr id="1935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4510110"/>
              </p:ext>
            </p:extLst>
          </p:nvPr>
        </p:nvGraphicFramePr>
        <p:xfrm>
          <a:off x="5517257" y="2616555"/>
          <a:ext cx="2943225" cy="2724150"/>
        </p:xfrm>
        <a:graphic>
          <a:graphicData uri="http://schemas.openxmlformats.org/presentationml/2006/ole">
            <p:oleObj spid="_x0000_s6226" name="Bitmap Image" r:id="rId7" imgW="2943636" imgH="2723810" progId="PBrush">
              <p:embed/>
            </p:oleObj>
          </a:graphicData>
        </a:graphic>
      </p:graphicFrame>
      <p:graphicFrame>
        <p:nvGraphicFramePr>
          <p:cNvPr id="1935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50338681"/>
              </p:ext>
            </p:extLst>
          </p:nvPr>
        </p:nvGraphicFramePr>
        <p:xfrm>
          <a:off x="5517257" y="2616555"/>
          <a:ext cx="2943225" cy="2724150"/>
        </p:xfrm>
        <a:graphic>
          <a:graphicData uri="http://schemas.openxmlformats.org/presentationml/2006/ole">
            <p:oleObj spid="_x0000_s6227" name="Bitmap Image" r:id="rId8" imgW="2943636" imgH="2723810" progId="PBrush">
              <p:embed/>
            </p:oleObj>
          </a:graphicData>
        </a:graphic>
      </p:graphicFrame>
      <p:graphicFrame>
        <p:nvGraphicFramePr>
          <p:cNvPr id="1935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96428179"/>
              </p:ext>
            </p:extLst>
          </p:nvPr>
        </p:nvGraphicFramePr>
        <p:xfrm>
          <a:off x="5517257" y="2616555"/>
          <a:ext cx="2943225" cy="2705100"/>
        </p:xfrm>
        <a:graphic>
          <a:graphicData uri="http://schemas.openxmlformats.org/presentationml/2006/ole">
            <p:oleObj spid="_x0000_s6228" name="Bitmap Image" r:id="rId9" imgW="2943636" imgH="2704762" progId="PBrush">
              <p:embed/>
            </p:oleObj>
          </a:graphicData>
        </a:graphic>
      </p:graphicFrame>
      <p:graphicFrame>
        <p:nvGraphicFramePr>
          <p:cNvPr id="19355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5271901"/>
              </p:ext>
            </p:extLst>
          </p:nvPr>
        </p:nvGraphicFramePr>
        <p:xfrm>
          <a:off x="5517257" y="2616555"/>
          <a:ext cx="2952750" cy="2733675"/>
        </p:xfrm>
        <a:graphic>
          <a:graphicData uri="http://schemas.openxmlformats.org/presentationml/2006/ole">
            <p:oleObj spid="_x0000_s6229" name="Bitmap Image" r:id="rId10" imgW="2952381" imgH="2734057" progId="PBrush">
              <p:embed/>
            </p:oleObj>
          </a:graphicData>
        </a:graphic>
      </p:graphicFrame>
      <p:graphicFrame>
        <p:nvGraphicFramePr>
          <p:cNvPr id="1935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1427283"/>
              </p:ext>
            </p:extLst>
          </p:nvPr>
        </p:nvGraphicFramePr>
        <p:xfrm>
          <a:off x="5517257" y="2616555"/>
          <a:ext cx="2905125" cy="2724150"/>
        </p:xfrm>
        <a:graphic>
          <a:graphicData uri="http://schemas.openxmlformats.org/presentationml/2006/ole">
            <p:oleObj spid="_x0000_s6230" name="Bitmap Image" r:id="rId11" imgW="2905531" imgH="2723810" progId="PBrush">
              <p:embed/>
            </p:oleObj>
          </a:graphicData>
        </a:graphic>
      </p:graphicFrame>
      <p:graphicFrame>
        <p:nvGraphicFramePr>
          <p:cNvPr id="19355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1820775"/>
              </p:ext>
            </p:extLst>
          </p:nvPr>
        </p:nvGraphicFramePr>
        <p:xfrm>
          <a:off x="5517257" y="2661005"/>
          <a:ext cx="2943225" cy="2705100"/>
        </p:xfrm>
        <a:graphic>
          <a:graphicData uri="http://schemas.openxmlformats.org/presentationml/2006/ole">
            <p:oleObj spid="_x0000_s6231" name="Bitmap Image" r:id="rId12" imgW="2943636" imgH="2704762" progId="PBrush">
              <p:embed/>
            </p:oleObj>
          </a:graphicData>
        </a:graphic>
      </p:graphicFrame>
      <p:graphicFrame>
        <p:nvGraphicFramePr>
          <p:cNvPr id="19355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4375225"/>
              </p:ext>
            </p:extLst>
          </p:nvPr>
        </p:nvGraphicFramePr>
        <p:xfrm>
          <a:off x="5517257" y="2616555"/>
          <a:ext cx="2981325" cy="2762250"/>
        </p:xfrm>
        <a:graphic>
          <a:graphicData uri="http://schemas.openxmlformats.org/presentationml/2006/ole">
            <p:oleObj spid="_x0000_s6232" name="Bitmap Image" r:id="rId13" imgW="2980952" imgH="2762636" progId="PBrush">
              <p:embed/>
            </p:oleObj>
          </a:graphicData>
        </a:graphic>
      </p:graphicFrame>
      <p:graphicFrame>
        <p:nvGraphicFramePr>
          <p:cNvPr id="19355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0010977"/>
              </p:ext>
            </p:extLst>
          </p:nvPr>
        </p:nvGraphicFramePr>
        <p:xfrm>
          <a:off x="5517257" y="2616555"/>
          <a:ext cx="2981325" cy="2724150"/>
        </p:xfrm>
        <a:graphic>
          <a:graphicData uri="http://schemas.openxmlformats.org/presentationml/2006/ole">
            <p:oleObj spid="_x0000_s6233" name="Bitmap Image" r:id="rId14" imgW="2980952" imgH="2723810" progId="PBrush">
              <p:embed/>
            </p:oleObj>
          </a:graphicData>
        </a:graphic>
      </p:graphicFrame>
      <p:sp>
        <p:nvSpPr>
          <p:cNvPr id="193572" name="Oval 36"/>
          <p:cNvSpPr>
            <a:spLocks noChangeArrowheads="1"/>
          </p:cNvSpPr>
          <p:nvPr/>
        </p:nvSpPr>
        <p:spPr bwMode="auto">
          <a:xfrm>
            <a:off x="3155057" y="4846993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3" name="Oval 37"/>
          <p:cNvSpPr>
            <a:spLocks noChangeArrowheads="1"/>
          </p:cNvSpPr>
          <p:nvPr/>
        </p:nvSpPr>
        <p:spPr bwMode="auto">
          <a:xfrm>
            <a:off x="2894707" y="4799368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4" name="Oval 38"/>
          <p:cNvSpPr>
            <a:spLocks noChangeArrowheads="1"/>
          </p:cNvSpPr>
          <p:nvPr/>
        </p:nvSpPr>
        <p:spPr bwMode="auto">
          <a:xfrm>
            <a:off x="2631182" y="4721580"/>
            <a:ext cx="130175" cy="1254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5" name="Oval 39"/>
          <p:cNvSpPr>
            <a:spLocks noChangeArrowheads="1"/>
          </p:cNvSpPr>
          <p:nvPr/>
        </p:nvSpPr>
        <p:spPr bwMode="auto">
          <a:xfrm>
            <a:off x="2367657" y="4531080"/>
            <a:ext cx="130175" cy="1254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6" name="Oval 40"/>
          <p:cNvSpPr>
            <a:spLocks noChangeArrowheads="1"/>
          </p:cNvSpPr>
          <p:nvPr/>
        </p:nvSpPr>
        <p:spPr bwMode="auto">
          <a:xfrm>
            <a:off x="2172395" y="4340580"/>
            <a:ext cx="130175" cy="1254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7" name="Oval 41"/>
          <p:cNvSpPr>
            <a:spLocks noChangeArrowheads="1"/>
          </p:cNvSpPr>
          <p:nvPr/>
        </p:nvSpPr>
        <p:spPr bwMode="auto">
          <a:xfrm>
            <a:off x="1977132" y="4151668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8" name="Oval 42"/>
          <p:cNvSpPr>
            <a:spLocks noChangeArrowheads="1"/>
          </p:cNvSpPr>
          <p:nvPr/>
        </p:nvSpPr>
        <p:spPr bwMode="auto">
          <a:xfrm>
            <a:off x="1845370" y="3931005"/>
            <a:ext cx="130175" cy="127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79" name="Oval 43"/>
          <p:cNvSpPr>
            <a:spLocks noChangeArrowheads="1"/>
          </p:cNvSpPr>
          <p:nvPr/>
        </p:nvSpPr>
        <p:spPr bwMode="auto">
          <a:xfrm>
            <a:off x="1778695" y="3707168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80" name="Oval 44"/>
          <p:cNvSpPr>
            <a:spLocks noChangeArrowheads="1"/>
          </p:cNvSpPr>
          <p:nvPr/>
        </p:nvSpPr>
        <p:spPr bwMode="auto">
          <a:xfrm>
            <a:off x="1712020" y="3516668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81" name="Oval 45"/>
          <p:cNvSpPr>
            <a:spLocks noChangeArrowheads="1"/>
          </p:cNvSpPr>
          <p:nvPr/>
        </p:nvSpPr>
        <p:spPr bwMode="auto">
          <a:xfrm>
            <a:off x="1548507" y="3135668"/>
            <a:ext cx="130175" cy="1254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3582" name="Oval 46"/>
          <p:cNvSpPr>
            <a:spLocks noChangeArrowheads="1"/>
          </p:cNvSpPr>
          <p:nvPr/>
        </p:nvSpPr>
        <p:spPr bwMode="auto">
          <a:xfrm>
            <a:off x="1619945" y="3324580"/>
            <a:ext cx="130175" cy="127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798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0781 0.0314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0.00799 0.0314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93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0.00781 0.0210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93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00782 0.0314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93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0158 0.0314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93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0.02362 0.03148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93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0158 0.0314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93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0.03143 0.0210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93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0316 0.0210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93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316 0.01064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935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-0.5184 -0.0004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93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20" y="-2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93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19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19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19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193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193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193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193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7" dur="500"/>
                                        <p:tgtEl>
                                          <p:spTgt spid="19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193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193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72" grpId="0" animBg="1"/>
      <p:bldP spid="193572" grpId="1" animBg="1"/>
      <p:bldP spid="193573" grpId="0" animBg="1"/>
      <p:bldP spid="193573" grpId="1" animBg="1"/>
      <p:bldP spid="193573" grpId="2" animBg="1"/>
      <p:bldP spid="193573" grpId="3" animBg="1"/>
      <p:bldP spid="193574" grpId="0" animBg="1"/>
      <p:bldP spid="193574" grpId="1" animBg="1"/>
      <p:bldP spid="193574" grpId="2" animBg="1"/>
      <p:bldP spid="193574" grpId="3" animBg="1"/>
      <p:bldP spid="193575" grpId="0" animBg="1"/>
      <p:bldP spid="193575" grpId="1" animBg="1"/>
      <p:bldP spid="193575" grpId="2" animBg="1"/>
      <p:bldP spid="193575" grpId="3" animBg="1"/>
      <p:bldP spid="193576" grpId="0" animBg="1"/>
      <p:bldP spid="193576" grpId="1" animBg="1"/>
      <p:bldP spid="193576" grpId="2" animBg="1"/>
      <p:bldP spid="193576" grpId="3" animBg="1"/>
      <p:bldP spid="193577" grpId="0" animBg="1"/>
      <p:bldP spid="193577" grpId="1" animBg="1"/>
      <p:bldP spid="193577" grpId="2" animBg="1"/>
      <p:bldP spid="193577" grpId="3" animBg="1"/>
      <p:bldP spid="193578" grpId="0" animBg="1"/>
      <p:bldP spid="193578" grpId="1" animBg="1"/>
      <p:bldP spid="193578" grpId="2" animBg="1"/>
      <p:bldP spid="193578" grpId="3" animBg="1"/>
      <p:bldP spid="193579" grpId="0" animBg="1"/>
      <p:bldP spid="193579" grpId="1" animBg="1"/>
      <p:bldP spid="193579" grpId="2" animBg="1"/>
      <p:bldP spid="193579" grpId="3" animBg="1"/>
      <p:bldP spid="193580" grpId="0" animBg="1"/>
      <p:bldP spid="193580" grpId="1" animBg="1"/>
      <p:bldP spid="193580" grpId="2" animBg="1"/>
      <p:bldP spid="193580" grpId="3" animBg="1"/>
      <p:bldP spid="193581" grpId="0" animBg="1"/>
      <p:bldP spid="193581" grpId="1" animBg="1"/>
      <p:bldP spid="193581" grpId="2" animBg="1"/>
      <p:bldP spid="193581" grpId="3" animBg="1"/>
      <p:bldP spid="193582" grpId="0" animBg="1"/>
      <p:bldP spid="193582" grpId="1" animBg="1"/>
      <p:bldP spid="193582" grpId="2" animBg="1"/>
      <p:bldP spid="193582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CAA9-0D44-4459-A64C-82A57D7268D3}" type="slidenum">
              <a:rPr lang="he-IL"/>
              <a:pPr/>
              <a:t>8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44450"/>
            <a:ext cx="6705600" cy="914400"/>
          </a:xfrm>
        </p:spPr>
        <p:txBody>
          <a:bodyPr/>
          <a:lstStyle/>
          <a:p>
            <a:r>
              <a:rPr lang="en-US" dirty="0"/>
              <a:t>Multi scale graph drawing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1133475"/>
            <a:ext cx="8415337" cy="1935163"/>
          </a:xfrm>
        </p:spPr>
        <p:txBody>
          <a:bodyPr/>
          <a:lstStyle/>
          <a:p>
            <a:r>
              <a:rPr lang="en-US" sz="2000" dirty="0" smtClean="0"/>
              <a:t>MS</a:t>
            </a:r>
            <a:r>
              <a:rPr lang="ru-RU" sz="2000" dirty="0" smtClean="0"/>
              <a:t> представляет граф, как ряд грубых </a:t>
            </a:r>
            <a:r>
              <a:rPr lang="ru-RU" sz="2000" dirty="0" smtClean="0"/>
              <a:t>графов, аппроксимирующих </a:t>
            </a:r>
            <a:r>
              <a:rPr lang="ru-RU" sz="2000" dirty="0" smtClean="0"/>
              <a:t>исходный </a:t>
            </a:r>
            <a:r>
              <a:rPr lang="ru-RU" sz="2000" dirty="0" smtClean="0"/>
              <a:t>граф</a:t>
            </a:r>
          </a:p>
          <a:p>
            <a:r>
              <a:rPr lang="ru-RU" sz="2000" dirty="0" smtClean="0"/>
              <a:t>Компоновка более грубого графа используется в качестве начального макета для более точного </a:t>
            </a:r>
            <a:r>
              <a:rPr lang="ru-RU" sz="2000" dirty="0" smtClean="0"/>
              <a:t>размещения графа</a:t>
            </a:r>
            <a:endParaRPr lang="en-US" sz="11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auto">
          <a:xfrm rot="10800000">
            <a:off x="6146800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auto">
          <a:xfrm rot="10800000">
            <a:off x="3851275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 rot="10800000">
            <a:off x="1422400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68967" name="Group 7"/>
          <p:cNvGrpSpPr>
            <a:grpSpLocks/>
          </p:cNvGrpSpPr>
          <p:nvPr/>
        </p:nvGrpSpPr>
        <p:grpSpPr bwMode="auto">
          <a:xfrm>
            <a:off x="1466850" y="2708275"/>
            <a:ext cx="1676400" cy="793750"/>
            <a:chOff x="924" y="1956"/>
            <a:chExt cx="1056" cy="500"/>
          </a:xfrm>
        </p:grpSpPr>
        <p:sp>
          <p:nvSpPr>
            <p:cNvPr id="168968" name="AutoShape 8"/>
            <p:cNvSpPr>
              <a:spLocks noChangeArrowheads="1"/>
            </p:cNvSpPr>
            <p:nvPr/>
          </p:nvSpPr>
          <p:spPr bwMode="auto">
            <a:xfrm>
              <a:off x="924" y="216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69" name="Text Box 9"/>
            <p:cNvSpPr txBox="1">
              <a:spLocks noChangeArrowheads="1"/>
            </p:cNvSpPr>
            <p:nvPr/>
          </p:nvSpPr>
          <p:spPr bwMode="auto">
            <a:xfrm>
              <a:off x="975" y="1956"/>
              <a:ext cx="9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8970" name="Group 10"/>
          <p:cNvGrpSpPr>
            <a:grpSpLocks/>
          </p:cNvGrpSpPr>
          <p:nvPr/>
        </p:nvGrpSpPr>
        <p:grpSpPr bwMode="auto">
          <a:xfrm>
            <a:off x="4032250" y="2740025"/>
            <a:ext cx="1676400" cy="762000"/>
            <a:chOff x="864" y="336"/>
            <a:chExt cx="1056" cy="480"/>
          </a:xfrm>
        </p:grpSpPr>
        <p:sp>
          <p:nvSpPr>
            <p:cNvPr id="168971" name="AutoShape 11"/>
            <p:cNvSpPr>
              <a:spLocks noChangeArrowheads="1"/>
            </p:cNvSpPr>
            <p:nvPr/>
          </p:nvSpPr>
          <p:spPr bwMode="auto">
            <a:xfrm>
              <a:off x="864" y="52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72" name="Text Box 12"/>
            <p:cNvSpPr txBox="1">
              <a:spLocks noChangeArrowheads="1"/>
            </p:cNvSpPr>
            <p:nvPr/>
          </p:nvSpPr>
          <p:spPr bwMode="auto">
            <a:xfrm>
              <a:off x="877" y="336"/>
              <a:ext cx="85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8973" name="Group 13"/>
          <p:cNvGrpSpPr>
            <a:grpSpLocks/>
          </p:cNvGrpSpPr>
          <p:nvPr/>
        </p:nvGrpSpPr>
        <p:grpSpPr bwMode="auto">
          <a:xfrm>
            <a:off x="6237288" y="2740025"/>
            <a:ext cx="1676400" cy="762000"/>
            <a:chOff x="864" y="336"/>
            <a:chExt cx="1056" cy="480"/>
          </a:xfrm>
        </p:grpSpPr>
        <p:sp>
          <p:nvSpPr>
            <p:cNvPr id="168974" name="AutoShape 14"/>
            <p:cNvSpPr>
              <a:spLocks noChangeArrowheads="1"/>
            </p:cNvSpPr>
            <p:nvPr/>
          </p:nvSpPr>
          <p:spPr bwMode="auto">
            <a:xfrm>
              <a:off x="864" y="52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75" name="Text Box 15"/>
            <p:cNvSpPr txBox="1">
              <a:spLocks noChangeArrowheads="1"/>
            </p:cNvSpPr>
            <p:nvPr/>
          </p:nvSpPr>
          <p:spPr bwMode="auto">
            <a:xfrm>
              <a:off x="912" y="33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68976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06375" y="3617913"/>
            <a:ext cx="2025650" cy="18557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8977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2388" y="3597275"/>
            <a:ext cx="1935162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8978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571875"/>
            <a:ext cx="187325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897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525838"/>
            <a:ext cx="1936750" cy="18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8980" name="Rectangle 20"/>
          <p:cNvSpPr>
            <a:spLocks noChangeArrowheads="1"/>
          </p:cNvSpPr>
          <p:nvPr/>
        </p:nvSpPr>
        <p:spPr bwMode="auto">
          <a:xfrm>
            <a:off x="431800" y="4221163"/>
            <a:ext cx="8532813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endParaRPr lang="en-US" sz="2300" dirty="0"/>
          </a:p>
        </p:txBody>
      </p:sp>
      <p:graphicFrame>
        <p:nvGraphicFramePr>
          <p:cNvPr id="168981" name="Object 21"/>
          <p:cNvGraphicFramePr>
            <a:graphicFrameLocks noChangeAspect="1"/>
          </p:cNvGraphicFramePr>
          <p:nvPr/>
        </p:nvGraphicFramePr>
        <p:xfrm>
          <a:off x="144463" y="3622675"/>
          <a:ext cx="2159000" cy="1893888"/>
        </p:xfrm>
        <a:graphic>
          <a:graphicData uri="http://schemas.openxmlformats.org/presentationml/2006/ole">
            <p:oleObj spid="_x0000_s1066" name="Bitmap Image" r:id="rId8" imgW="2847619" imgH="2419048" progId="PBrush">
              <p:embed/>
            </p:oleObj>
          </a:graphicData>
        </a:graphic>
      </p:graphicFrame>
      <p:graphicFrame>
        <p:nvGraphicFramePr>
          <p:cNvPr id="168982" name="Object 22"/>
          <p:cNvGraphicFramePr>
            <a:graphicFrameLocks noChangeAspect="1"/>
          </p:cNvGraphicFramePr>
          <p:nvPr/>
        </p:nvGraphicFramePr>
        <p:xfrm>
          <a:off x="2482850" y="3622675"/>
          <a:ext cx="2160588" cy="1841500"/>
        </p:xfrm>
        <a:graphic>
          <a:graphicData uri="http://schemas.openxmlformats.org/presentationml/2006/ole">
            <p:oleObj spid="_x0000_s1067" name="Bitmap Image" r:id="rId9" imgW="2838846" imgH="2419048" progId="PBrush">
              <p:embed/>
            </p:oleObj>
          </a:graphicData>
        </a:graphic>
      </p:graphicFrame>
      <p:graphicFrame>
        <p:nvGraphicFramePr>
          <p:cNvPr id="168983" name="Object 23"/>
          <p:cNvGraphicFramePr>
            <a:graphicFrameLocks noChangeAspect="1"/>
          </p:cNvGraphicFramePr>
          <p:nvPr/>
        </p:nvGraphicFramePr>
        <p:xfrm>
          <a:off x="4967288" y="3586163"/>
          <a:ext cx="1871662" cy="1828800"/>
        </p:xfrm>
        <a:graphic>
          <a:graphicData uri="http://schemas.openxmlformats.org/presentationml/2006/ole">
            <p:oleObj spid="_x0000_s1068" name="Bitmap Image" r:id="rId10" imgW="2495238" imgH="2438095" progId="PBrush">
              <p:embed/>
            </p:oleObj>
          </a:graphicData>
        </a:graphic>
      </p:graphicFrame>
      <p:graphicFrame>
        <p:nvGraphicFramePr>
          <p:cNvPr id="168984" name="Object 24"/>
          <p:cNvGraphicFramePr>
            <a:graphicFrameLocks noChangeAspect="1"/>
          </p:cNvGraphicFramePr>
          <p:nvPr/>
        </p:nvGraphicFramePr>
        <p:xfrm>
          <a:off x="6985000" y="3514725"/>
          <a:ext cx="1857375" cy="1908175"/>
        </p:xfrm>
        <a:graphic>
          <a:graphicData uri="http://schemas.openxmlformats.org/presentationml/2006/ole">
            <p:oleObj spid="_x0000_s1069" name="Bitmap Image" r:id="rId11" imgW="2847619" imgH="2381582" progId="PBrush">
              <p:embed/>
            </p:oleObj>
          </a:graphicData>
        </a:graphic>
      </p:graphicFrame>
      <p:sp>
        <p:nvSpPr>
          <p:cNvPr id="168985" name="Text Box 25"/>
          <p:cNvSpPr txBox="1">
            <a:spLocks noChangeArrowheads="1"/>
          </p:cNvSpPr>
          <p:nvPr/>
        </p:nvSpPr>
        <p:spPr bwMode="auto">
          <a:xfrm>
            <a:off x="395288" y="543877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1275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6" name="Text Box 26"/>
          <p:cNvSpPr txBox="1">
            <a:spLocks noChangeArrowheads="1"/>
          </p:cNvSpPr>
          <p:nvPr/>
        </p:nvSpPr>
        <p:spPr bwMode="auto">
          <a:xfrm>
            <a:off x="2700338" y="543877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425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7" name="Text Box 27"/>
          <p:cNvSpPr txBox="1">
            <a:spLocks noChangeArrowheads="1"/>
          </p:cNvSpPr>
          <p:nvPr/>
        </p:nvSpPr>
        <p:spPr bwMode="auto">
          <a:xfrm>
            <a:off x="5075238" y="54451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145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8" name="Text Box 28"/>
          <p:cNvSpPr txBox="1">
            <a:spLocks noChangeArrowheads="1"/>
          </p:cNvSpPr>
          <p:nvPr/>
        </p:nvSpPr>
        <p:spPr bwMode="auto">
          <a:xfrm>
            <a:off x="7091363" y="54451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50 </a:t>
            </a:r>
            <a:r>
              <a:rPr lang="ru-RU" dirty="0" smtClean="0"/>
              <a:t>узлов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44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68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68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68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4" dur="1000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9" dur="1000"/>
                                        <p:tgtEl>
                                          <p:spTgt spid="16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7" dur="1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1000"/>
                                        <p:tgtEl>
                                          <p:spTgt spid="16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0" dur="1000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5" dur="1000"/>
                                        <p:tgtEl>
                                          <p:spTgt spid="16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3" dur="10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8" dur="1000"/>
                                        <p:tgtEl>
                                          <p:spTgt spid="16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2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25" dur="2000" fill="hold"/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27" dur="2000" fill="hold"/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29" dur="2000" fill="hold"/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1" dur="2000" fill="hold"/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3" dur="2000" fill="hold"/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5" dur="2000" fill="hold"/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7" dur="2000" fill="hold"/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9" dur="20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1" dur="20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3" dur="2000" fill="hold"/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168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allAtOnce"/>
      <p:bldP spid="168963" grpId="1" build="allAtOnce"/>
      <p:bldP spid="168964" grpId="0" animBg="1"/>
      <p:bldP spid="168964" grpId="1" animBg="1"/>
      <p:bldP spid="168965" grpId="0" animBg="1"/>
      <p:bldP spid="168965" grpId="1" animBg="1"/>
      <p:bldP spid="168966" grpId="0" animBg="1"/>
      <p:bldP spid="168966" grpId="1" animBg="1"/>
      <p:bldP spid="168980" grpId="0" build="p"/>
      <p:bldP spid="168985" grpId="0"/>
      <p:bldP spid="168985" grpId="1"/>
      <p:bldP spid="168986" grpId="0"/>
      <p:bldP spid="168986" grpId="1"/>
      <p:bldP spid="168987" grpId="0"/>
      <p:bldP spid="168987" grpId="1"/>
      <p:bldP spid="168988" grpId="0"/>
      <p:bldP spid="16898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DE22-F5F6-466E-8A81-7023412C7F62}" type="slidenum">
              <a:rPr lang="he-IL"/>
              <a:pPr/>
              <a:t>9</a:t>
            </a:fld>
            <a:endParaRPr 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590550" y="1015999"/>
            <a:ext cx="8229600" cy="1044575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838200" indent="-3810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752600" indent="-3810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r>
              <a:rPr lang="ru-RU" dirty="0"/>
              <a:t>Граф с </a:t>
            </a:r>
            <a:r>
              <a:rPr lang="en-US" dirty="0"/>
              <a:t> </a:t>
            </a:r>
            <a:r>
              <a:rPr lang="en-US" sz="3600" i="1" dirty="0">
                <a:solidFill>
                  <a:srgbClr val="6699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smtClean="0"/>
              <a:t>узлами</a:t>
            </a:r>
            <a:endParaRPr lang="en-US" dirty="0"/>
          </a:p>
          <a:p>
            <a:pPr>
              <a:buSzTx/>
              <a:buFont typeface="Wingdings" panose="05000000000000000000" pitchFamily="2" charset="2"/>
              <a:buAutoNum type="arabicPeriod"/>
            </a:pPr>
            <a:r>
              <a:rPr lang="ru-RU" dirty="0" smtClean="0"/>
              <a:t>Построить</a:t>
            </a:r>
            <a:r>
              <a:rPr lang="en-US" b="1" dirty="0" smtClean="0">
                <a:solidFill>
                  <a:schemeClr val="folHlink"/>
                </a:solidFill>
              </a:rPr>
              <a:t> </a:t>
            </a:r>
            <a:r>
              <a:rPr lang="ru-RU" b="1" dirty="0">
                <a:solidFill>
                  <a:schemeClr val="folHlink"/>
                </a:solidFill>
              </a:rPr>
              <a:t>оператор интерполяции </a:t>
            </a:r>
            <a:r>
              <a:rPr lang="en-US" dirty="0" smtClean="0">
                <a:solidFill>
                  <a:srgbClr val="FF9900"/>
                </a:solidFill>
              </a:rPr>
              <a:t>: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title"/>
          </p:nvPr>
        </p:nvSpPr>
        <p:spPr>
          <a:xfrm>
            <a:off x="576263" y="-6350"/>
            <a:ext cx="6705600" cy="914400"/>
          </a:xfrm>
        </p:spPr>
        <p:txBody>
          <a:bodyPr/>
          <a:lstStyle/>
          <a:p>
            <a:r>
              <a:rPr lang="en-US" dirty="0"/>
              <a:t>ACE </a:t>
            </a:r>
            <a:r>
              <a:rPr lang="ru-RU" dirty="0" smtClean="0"/>
              <a:t>алгоритм</a:t>
            </a:r>
            <a:endParaRPr lang="en-US" dirty="0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59593" y="2043906"/>
            <a:ext cx="8291513" cy="762646"/>
          </a:xfrm>
        </p:spPr>
        <p:txBody>
          <a:bodyPr/>
          <a:lstStyle/>
          <a:p>
            <a:pPr marL="457200" indent="-457200">
              <a:buSzTx/>
              <a:buFont typeface="Wingdings" panose="05000000000000000000" pitchFamily="2" charset="2"/>
              <a:buAutoNum type="arabicPeriod" startAt="2"/>
            </a:pPr>
            <a:r>
              <a:rPr lang="ru-RU" dirty="0" smtClean="0"/>
              <a:t>Создать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folHlink"/>
                </a:solidFill>
              </a:rPr>
              <a:t>грубый граф</a:t>
            </a:r>
            <a:r>
              <a:rPr lang="en-US" dirty="0" smtClean="0"/>
              <a:t> </a:t>
            </a:r>
            <a:r>
              <a:rPr lang="ru-RU" dirty="0" smtClean="0"/>
              <a:t>с </a:t>
            </a:r>
            <a:r>
              <a:rPr lang="en-US" sz="2800" i="1" dirty="0" smtClean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dirty="0" smtClean="0"/>
              <a:t> </a:t>
            </a:r>
            <a:r>
              <a:rPr lang="ru-RU" dirty="0" smtClean="0"/>
              <a:t>узлами</a:t>
            </a:r>
            <a:endParaRPr lang="en-US" i="1" baseline="30000" dirty="0">
              <a:solidFill>
                <a:schemeClr val="folHlink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065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8966002"/>
              </p:ext>
            </p:extLst>
          </p:nvPr>
        </p:nvGraphicFramePr>
        <p:xfrm>
          <a:off x="6717507" y="1554310"/>
          <a:ext cx="2016125" cy="515938"/>
        </p:xfrm>
        <a:graphic>
          <a:graphicData uri="http://schemas.openxmlformats.org/presentationml/2006/ole">
            <p:oleObj spid="_x0000_s4103" name="Equation" r:id="rId3" imgW="1091726" imgH="279279" progId="">
              <p:embed/>
            </p:oleObj>
          </a:graphicData>
        </a:graphic>
      </p:graphicFrame>
      <p:grpSp>
        <p:nvGrpSpPr>
          <p:cNvPr id="106502" name="Group 6"/>
          <p:cNvGrpSpPr>
            <a:grpSpLocks/>
          </p:cNvGrpSpPr>
          <p:nvPr/>
        </p:nvGrpSpPr>
        <p:grpSpPr bwMode="auto">
          <a:xfrm>
            <a:off x="557216" y="2781945"/>
            <a:ext cx="6661150" cy="2320925"/>
            <a:chOff x="771" y="2704"/>
            <a:chExt cx="4196" cy="1462"/>
          </a:xfrm>
        </p:grpSpPr>
        <p:pic>
          <p:nvPicPr>
            <p:cNvPr id="106503" name="Picture 7" descr="fine_graph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" y="2727"/>
              <a:ext cx="1610" cy="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504" name="Picture 8" descr="coarse_grap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" y="2704"/>
              <a:ext cx="1471" cy="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505" name="AutoShape 9"/>
            <p:cNvCxnSpPr>
              <a:cxnSpLocks noChangeShapeType="1"/>
            </p:cNvCxnSpPr>
            <p:nvPr/>
          </p:nvCxnSpPr>
          <p:spPr bwMode="auto">
            <a:xfrm>
              <a:off x="2608" y="3407"/>
              <a:ext cx="635" cy="0"/>
            </a:xfrm>
            <a:prstGeom prst="straightConnector1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6506" name="AutoShape 10"/>
          <p:cNvSpPr>
            <a:spLocks noChangeArrowheads="1"/>
          </p:cNvSpPr>
          <p:nvPr/>
        </p:nvSpPr>
        <p:spPr bwMode="auto">
          <a:xfrm>
            <a:off x="17466" y="2104985"/>
            <a:ext cx="539750" cy="288925"/>
          </a:xfrm>
          <a:prstGeom prst="rightArrow">
            <a:avLst>
              <a:gd name="adj1" fmla="val 50000"/>
              <a:gd name="adj2" fmla="val 46703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590550" y="5527419"/>
            <a:ext cx="7426325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 dirty="0">
                <a:solidFill>
                  <a:srgbClr val="990000"/>
                </a:solidFill>
                <a:latin typeface="Times" panose="02020603050405020304" pitchFamily="18" charset="0"/>
              </a:rPr>
              <a:t>ACE</a:t>
            </a:r>
            <a:r>
              <a:rPr lang="en-US" sz="2400" dirty="0">
                <a:solidFill>
                  <a:srgbClr val="666633"/>
                </a:solidFill>
                <a:latin typeface="Times" panose="02020603050405020304" pitchFamily="18" charset="0"/>
              </a:rPr>
              <a:t> </a:t>
            </a:r>
            <a:r>
              <a:rPr lang="en-US" sz="2400" dirty="0">
                <a:latin typeface="Times" panose="02020603050405020304" pitchFamily="18" charset="0"/>
              </a:rPr>
              <a:t>– </a:t>
            </a:r>
            <a:r>
              <a:rPr lang="en-US" sz="2400" b="1" dirty="0">
                <a:solidFill>
                  <a:srgbClr val="990000"/>
                </a:solidFill>
                <a:latin typeface="Times" panose="02020603050405020304" pitchFamily="18" charset="0"/>
              </a:rPr>
              <a:t>A</a:t>
            </a:r>
            <a:r>
              <a:rPr lang="en-US" sz="2400" dirty="0">
                <a:latin typeface="Times" panose="02020603050405020304" pitchFamily="18" charset="0"/>
              </a:rPr>
              <a:t>lgebraic </a:t>
            </a:r>
            <a:r>
              <a:rPr lang="en-US" sz="2400" dirty="0" err="1">
                <a:latin typeface="Times" panose="02020603050405020304" pitchFamily="18" charset="0"/>
              </a:rPr>
              <a:t>Multigrid</a:t>
            </a:r>
            <a:r>
              <a:rPr lang="en-US" sz="2400" dirty="0">
                <a:latin typeface="Times" panose="02020603050405020304" pitchFamily="18" charset="0"/>
              </a:rPr>
              <a:t> </a:t>
            </a:r>
            <a:r>
              <a:rPr lang="en-US" sz="2400" b="1" dirty="0">
                <a:solidFill>
                  <a:srgbClr val="990000"/>
                </a:solidFill>
                <a:latin typeface="Times" panose="02020603050405020304" pitchFamily="18" charset="0"/>
              </a:rPr>
              <a:t>C</a:t>
            </a:r>
            <a:r>
              <a:rPr lang="en-US" sz="2400" dirty="0">
                <a:latin typeface="Times" panose="02020603050405020304" pitchFamily="18" charset="0"/>
              </a:rPr>
              <a:t>omputation of </a:t>
            </a:r>
            <a:r>
              <a:rPr lang="en-US" sz="2400" b="1" dirty="0">
                <a:solidFill>
                  <a:srgbClr val="990000"/>
                </a:solidFill>
                <a:latin typeface="Times" panose="02020603050405020304" pitchFamily="18" charset="0"/>
              </a:rPr>
              <a:t>E</a:t>
            </a:r>
            <a:r>
              <a:rPr lang="en-US" sz="2400" dirty="0">
                <a:latin typeface="Times" panose="02020603050405020304" pitchFamily="18" charset="0"/>
              </a:rPr>
              <a:t>igenvectors</a:t>
            </a:r>
          </a:p>
        </p:txBody>
      </p:sp>
    </p:spTree>
    <p:extLst>
      <p:ext uri="{BB962C8B-B14F-4D97-AF65-F5344CB8AC3E}">
        <p14:creationId xmlns:p14="http://schemas.microsoft.com/office/powerpoint/2010/main" xmlns="" val="5686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 build="p"/>
      <p:bldP spid="106506" grpId="0" animBg="1"/>
      <p:bldP spid="13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Comic Sans MS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3706</TotalTime>
  <Words>559</Words>
  <Application>Microsoft Office PowerPoint</Application>
  <PresentationFormat>Экран (4:3)</PresentationFormat>
  <Paragraphs>160</Paragraphs>
  <Slides>19</Slides>
  <Notes>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Level</vt:lpstr>
      <vt:lpstr>Equation</vt:lpstr>
      <vt:lpstr>Формула</vt:lpstr>
      <vt:lpstr>Bitmap Image</vt:lpstr>
      <vt:lpstr>Algorithms for drawing large graphs</vt:lpstr>
      <vt:lpstr>Математическая постановка задачи </vt:lpstr>
      <vt:lpstr>Области применения задачи</vt:lpstr>
      <vt:lpstr>Подходы к решению задачи</vt:lpstr>
      <vt:lpstr>Force-Directed Алгоритм </vt:lpstr>
      <vt:lpstr>Force-Directed</vt:lpstr>
      <vt:lpstr>Force-directed</vt:lpstr>
      <vt:lpstr>Multi scale graph drawing</vt:lpstr>
      <vt:lpstr>ACE алгоритм</vt:lpstr>
      <vt:lpstr>Оценки алгоритмов</vt:lpstr>
      <vt:lpstr>Эксперименты, проблемы </vt:lpstr>
      <vt:lpstr>Многоуровневый подход, описание </vt:lpstr>
      <vt:lpstr>Программная реализация </vt:lpstr>
      <vt:lpstr>Эксперименты </vt:lpstr>
      <vt:lpstr>Эксперименты </vt:lpstr>
      <vt:lpstr>Эксперименты </vt:lpstr>
      <vt:lpstr>Что не удалось </vt:lpstr>
      <vt:lpstr>Перспективы, планы 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drawing large graphs</dc:title>
  <dc:creator>Koren</dc:creator>
  <cp:lastModifiedBy>Сергей</cp:lastModifiedBy>
  <cp:revision>108</cp:revision>
  <dcterms:created xsi:type="dcterms:W3CDTF">2002-10-21T14:00:58Z</dcterms:created>
  <dcterms:modified xsi:type="dcterms:W3CDTF">2013-12-09T21:51:22Z</dcterms:modified>
</cp:coreProperties>
</file>